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479" r:id="rId5"/>
    <p:sldId id="480" r:id="rId6"/>
    <p:sldId id="497" r:id="rId7"/>
    <p:sldId id="482" r:id="rId8"/>
    <p:sldId id="481" r:id="rId9"/>
    <p:sldId id="500" r:id="rId10"/>
    <p:sldId id="504" r:id="rId11"/>
    <p:sldId id="483" r:id="rId12"/>
    <p:sldId id="484" r:id="rId13"/>
    <p:sldId id="489" r:id="rId14"/>
    <p:sldId id="491" r:id="rId15"/>
    <p:sldId id="501" r:id="rId16"/>
    <p:sldId id="502" r:id="rId17"/>
    <p:sldId id="486" r:id="rId18"/>
    <p:sldId id="505" r:id="rId19"/>
    <p:sldId id="498" r:id="rId20"/>
    <p:sldId id="487" r:id="rId21"/>
    <p:sldId id="503" r:id="rId22"/>
    <p:sldId id="475" r:id="rId23"/>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VEZ Alexis" initials="C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00A188"/>
    <a:srgbClr val="8D1D82"/>
    <a:srgbClr val="95C11F"/>
    <a:srgbClr val="EA5599"/>
    <a:srgbClr val="FFFFFF"/>
    <a:srgbClr val="32ABD0"/>
    <a:srgbClr val="EDEDED"/>
    <a:srgbClr val="A8A8A7"/>
    <a:srgbClr val="4A4A4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3" autoAdjust="0"/>
    <p:restoredTop sz="94638" autoAdjust="0"/>
  </p:normalViewPr>
  <p:slideViewPr>
    <p:cSldViewPr snapToGrid="0">
      <p:cViewPr varScale="1">
        <p:scale>
          <a:sx n="123" d="100"/>
          <a:sy n="123" d="100"/>
        </p:scale>
        <p:origin x="192" y="2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403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F909176-B8EA-41DD-8F92-1C989DF343B2}"/>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fr-FR" dirty="0"/>
              <a:t>Sopra Steria</a:t>
            </a:r>
          </a:p>
        </p:txBody>
      </p:sp>
      <p:sp>
        <p:nvSpPr>
          <p:cNvPr id="3" name="Espace réservé de la date 2">
            <a:extLst>
              <a:ext uri="{FF2B5EF4-FFF2-40B4-BE49-F238E27FC236}">
                <a16:creationId xmlns:a16="http://schemas.microsoft.com/office/drawing/2014/main" id="{5DC9821C-F7AD-4360-B041-FD7C83E57314}"/>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0089990E-EF74-4690-9C49-66B753ABCBE5}" type="datetimeFigureOut">
              <a:rPr lang="fr-FR" smtClean="0"/>
              <a:t>14/12/2020</a:t>
            </a:fld>
            <a:endParaRPr lang="fr-FR"/>
          </a:p>
        </p:txBody>
      </p:sp>
      <p:sp>
        <p:nvSpPr>
          <p:cNvPr id="4" name="Espace réservé du pied de page 3">
            <a:extLst>
              <a:ext uri="{FF2B5EF4-FFF2-40B4-BE49-F238E27FC236}">
                <a16:creationId xmlns:a16="http://schemas.microsoft.com/office/drawing/2014/main" id="{EB8CF8D4-1618-452C-887D-A91AC8FC953B}"/>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r>
              <a:rPr lang="fr-FR" dirty="0"/>
              <a:t>Intitulé du document - Sopra Steria</a:t>
            </a:r>
          </a:p>
        </p:txBody>
      </p:sp>
      <p:sp>
        <p:nvSpPr>
          <p:cNvPr id="5" name="Espace réservé du numéro de diapositive 4">
            <a:extLst>
              <a:ext uri="{FF2B5EF4-FFF2-40B4-BE49-F238E27FC236}">
                <a16:creationId xmlns:a16="http://schemas.microsoft.com/office/drawing/2014/main" id="{ABC10792-DA87-4BDA-BA6B-D87502BBBF5C}"/>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C7FA86D7-3F34-4350-90B7-F3AF3732A64B}" type="slidenum">
              <a:rPr lang="fr-FR" smtClean="0"/>
              <a:t>‹#›</a:t>
            </a:fld>
            <a:endParaRPr lang="fr-FR"/>
          </a:p>
        </p:txBody>
      </p:sp>
    </p:spTree>
    <p:extLst>
      <p:ext uri="{BB962C8B-B14F-4D97-AF65-F5344CB8AC3E}">
        <p14:creationId xmlns:p14="http://schemas.microsoft.com/office/powerpoint/2010/main" val="25385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fr-FR" dirty="0"/>
              <a:t>Sopra Steria</a:t>
            </a: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FA15751-71F6-48FA-9E72-AC2A9C8346A7}" type="datetimeFigureOut">
              <a:rPr lang="fr-FR" smtClean="0"/>
              <a:t>14/12/2020</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r>
              <a:rPr lang="fr-FR" dirty="0"/>
              <a:t>Intitulé du document - Sopra Steria</a:t>
            </a: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2F99E83D-10BD-4912-838C-C14C2B9472B3}" type="slidenum">
              <a:rPr lang="fr-FR" smtClean="0"/>
              <a:t>‹#›</a:t>
            </a:fld>
            <a:endParaRPr lang="fr-FR"/>
          </a:p>
        </p:txBody>
      </p:sp>
    </p:spTree>
    <p:extLst>
      <p:ext uri="{BB962C8B-B14F-4D97-AF65-F5344CB8AC3E}">
        <p14:creationId xmlns:p14="http://schemas.microsoft.com/office/powerpoint/2010/main" val="176144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17291DE5-D712-486E-826D-35180BC33F8A}" type="datetime1">
              <a:rPr lang="fr-FR" smtClean="0"/>
              <a:t>15/12/2020</a:t>
            </a:fld>
            <a:endParaRPr lang="fr-FR" dirty="0"/>
          </a:p>
        </p:txBody>
      </p:sp>
      <p:sp>
        <p:nvSpPr>
          <p:cNvPr id="5" name="Footer Placeholder 4"/>
          <p:cNvSpPr>
            <a:spLocks noGrp="1"/>
          </p:cNvSpPr>
          <p:nvPr>
            <p:ph type="ftr" sz="quarter" idx="11"/>
          </p:nvPr>
        </p:nvSpPr>
        <p:spPr/>
        <p:txBody>
          <a:bodyPr/>
          <a:lstStyle/>
          <a:p>
            <a:r>
              <a:rPr lang="fr-FR" dirty="0"/>
              <a:t>Title presentation</a:t>
            </a:r>
          </a:p>
        </p:txBody>
      </p:sp>
      <p:sp>
        <p:nvSpPr>
          <p:cNvPr id="6" name="Slide Number Placeholder 5"/>
          <p:cNvSpPr>
            <a:spLocks noGrp="1"/>
          </p:cNvSpPr>
          <p:nvPr>
            <p:ph type="sldNum" sz="quarter" idx="12"/>
          </p:nvPr>
        </p:nvSpPr>
        <p:spPr/>
        <p:txBody>
          <a:bodyPr/>
          <a:lstStyle/>
          <a:p>
            <a:fld id="{305287CA-3E72-4A91-B59B-B69F40801570}" type="slidenum">
              <a:rPr lang="en-GB" sz="1100"/>
              <a:pPr/>
              <a:t>1</a:t>
            </a:fld>
            <a:endParaRPr lang="en-GB" sz="1100" dirty="0"/>
          </a:p>
        </p:txBody>
      </p:sp>
    </p:spTree>
    <p:extLst>
      <p:ext uri="{BB962C8B-B14F-4D97-AF65-F5344CB8AC3E}">
        <p14:creationId xmlns:p14="http://schemas.microsoft.com/office/powerpoint/2010/main" val="404688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6526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31039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78627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67785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95242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034347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17291DE5-D712-486E-826D-35180BC33F8A}" type="datetime1">
              <a:rPr lang="fr-FR" smtClean="0"/>
              <a:t>14/12/2020</a:t>
            </a:fld>
            <a:endParaRPr lang="fr-FR" dirty="0"/>
          </a:p>
        </p:txBody>
      </p:sp>
      <p:sp>
        <p:nvSpPr>
          <p:cNvPr id="5" name="Footer Placeholder 4"/>
          <p:cNvSpPr>
            <a:spLocks noGrp="1"/>
          </p:cNvSpPr>
          <p:nvPr>
            <p:ph type="ftr" sz="quarter" idx="11"/>
          </p:nvPr>
        </p:nvSpPr>
        <p:spPr/>
        <p:txBody>
          <a:bodyPr/>
          <a:lstStyle/>
          <a:p>
            <a:r>
              <a:rPr lang="fr-FR" dirty="0"/>
              <a:t>Title presentation</a:t>
            </a:r>
          </a:p>
        </p:txBody>
      </p:sp>
      <p:sp>
        <p:nvSpPr>
          <p:cNvPr id="6" name="Slide Number Placeholder 5"/>
          <p:cNvSpPr>
            <a:spLocks noGrp="1"/>
          </p:cNvSpPr>
          <p:nvPr>
            <p:ph type="sldNum" sz="quarter" idx="12"/>
          </p:nvPr>
        </p:nvSpPr>
        <p:spPr/>
        <p:txBody>
          <a:bodyPr/>
          <a:lstStyle/>
          <a:p>
            <a:fld id="{305287CA-3E72-4A91-B59B-B69F40801570}" type="slidenum">
              <a:rPr lang="en-GB" sz="1100"/>
              <a:pPr/>
              <a:t>19</a:t>
            </a:fld>
            <a:endParaRPr lang="en-GB" sz="1100" dirty="0"/>
          </a:p>
        </p:txBody>
      </p:sp>
    </p:spTree>
    <p:extLst>
      <p:ext uri="{BB962C8B-B14F-4D97-AF65-F5344CB8AC3E}">
        <p14:creationId xmlns:p14="http://schemas.microsoft.com/office/powerpoint/2010/main" val="419057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Owner: Rick James </a:t>
            </a:r>
          </a:p>
        </p:txBody>
      </p:sp>
      <p:sp>
        <p:nvSpPr>
          <p:cNvPr id="4" name="Date Placeholder 3"/>
          <p:cNvSpPr>
            <a:spLocks noGrp="1"/>
          </p:cNvSpPr>
          <p:nvPr>
            <p:ph type="dt" idx="10"/>
          </p:nvPr>
        </p:nvSpPr>
        <p:spPr/>
        <p:txBody>
          <a:bodyPr/>
          <a:lstStyle/>
          <a:p>
            <a:fld id="{F83F389E-3B64-457E-85E3-E8C88275585C}" type="datetime1">
              <a:rPr lang="fr-FR" smtClean="0"/>
              <a:t>14/12/2020</a:t>
            </a:fld>
            <a:endParaRPr lang="fr-FR" dirty="0"/>
          </a:p>
        </p:txBody>
      </p:sp>
      <p:sp>
        <p:nvSpPr>
          <p:cNvPr id="5" name="Footer Placeholder 4"/>
          <p:cNvSpPr>
            <a:spLocks noGrp="1"/>
          </p:cNvSpPr>
          <p:nvPr>
            <p:ph type="ftr" sz="quarter" idx="11"/>
          </p:nvPr>
        </p:nvSpPr>
        <p:spPr/>
        <p:txBody>
          <a:bodyPr/>
          <a:lstStyle/>
          <a:p>
            <a:r>
              <a:rPr lang="fr-FR"/>
              <a:t>Title presentation</a:t>
            </a:r>
            <a:endParaRPr lang="fr-FR" dirty="0"/>
          </a:p>
        </p:txBody>
      </p:sp>
      <p:sp>
        <p:nvSpPr>
          <p:cNvPr id="6" name="Slide Number Placeholder 5"/>
          <p:cNvSpPr>
            <a:spLocks noGrp="1"/>
          </p:cNvSpPr>
          <p:nvPr>
            <p:ph type="sldNum" sz="quarter" idx="12"/>
          </p:nvPr>
        </p:nvSpPr>
        <p:spPr/>
        <p:txBody>
          <a:bodyPr/>
          <a:lstStyle/>
          <a:p>
            <a:fld id="{305287CA-3E72-4A91-B59B-B69F40801570}" type="slidenum">
              <a:rPr lang="en-GB" sz="1100" smtClean="0"/>
              <a:pPr/>
              <a:t>2</a:t>
            </a:fld>
            <a:endParaRPr lang="en-GB" sz="1100" dirty="0"/>
          </a:p>
        </p:txBody>
      </p:sp>
    </p:spTree>
    <p:extLst>
      <p:ext uri="{BB962C8B-B14F-4D97-AF65-F5344CB8AC3E}">
        <p14:creationId xmlns:p14="http://schemas.microsoft.com/office/powerpoint/2010/main" val="376622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50525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8996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33431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12582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41296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6062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883492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_ColorGradient_WhiteText">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96"/>
            <a:ext cx="11466576" cy="5425440"/>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dirty="0"/>
              <a:t>Click to edit</a:t>
            </a:r>
            <a:br>
              <a:rPr lang="en-GB" noProof="0" dirty="0"/>
            </a:br>
            <a:r>
              <a:rPr lang="en-GB" noProof="0" dirty="0"/>
              <a:t>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719556" y="3785955"/>
            <a:ext cx="5475216" cy="540000"/>
          </a:xfrm>
        </p:spPr>
        <p:txBody>
          <a:bodyPr anchor="t"/>
          <a:lstStyle>
            <a:lvl1pPr marL="0" indent="0" algn="l">
              <a:buNone/>
              <a:defRPr sz="1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title style</a:t>
            </a:r>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dirty="0"/>
              <a:t>Colour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543" y="6021827"/>
            <a:ext cx="2705573" cy="371353"/>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24498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Fourth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rgbClr val="007AC2"/>
                </a:solidFill>
              </a:defRPr>
            </a:lvl1pPr>
          </a:lstStyle>
          <a:p>
            <a:r>
              <a:rPr lang="en-GB" noProof="0" dirty="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a:t>
            </a:r>
          </a:p>
          <a:p>
            <a:pPr lvl="0"/>
            <a:r>
              <a:rPr lang="en-GB" noProof="0" dirty="0"/>
              <a:t>master title style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EB5F0A66-FEE9-415C-940E-906CC643EF1F}" type="datetime1">
              <a:rPr lang="en-GB" noProof="0" smtClean="0"/>
              <a:t>14/12/2020</a:t>
            </a:fld>
            <a:endParaRPr lang="en-GB"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dirty="0"/>
              <a:t>Click to edit master text style</a:t>
            </a:r>
          </a:p>
        </p:txBody>
      </p:sp>
      <p:sp>
        <p:nvSpPr>
          <p:cNvPr id="10" name="ZoneTexte 9"/>
          <p:cNvSpPr txBox="1"/>
          <p:nvPr userDrawn="1"/>
        </p:nvSpPr>
        <p:spPr>
          <a:xfrm>
            <a:off x="252000" y="-384054"/>
            <a:ext cx="4080298" cy="276999"/>
          </a:xfrm>
          <a:prstGeom prst="rect">
            <a:avLst/>
          </a:prstGeom>
          <a:noFill/>
        </p:spPr>
        <p:txBody>
          <a:bodyPr wrap="square" rtlCol="0">
            <a:spAutoFit/>
          </a:bodyPr>
          <a:lstStyle/>
          <a:p>
            <a:r>
              <a:rPr lang="en-GB" sz="1200" noProof="0" dirty="0"/>
              <a:t>Colour of number</a:t>
            </a:r>
          </a:p>
        </p:txBody>
      </p:sp>
      <p:sp>
        <p:nvSpPr>
          <p:cNvPr id="12" name="Rectangle 11"/>
          <p:cNvSpPr/>
          <p:nvPr userDrawn="1"/>
        </p:nvSpPr>
        <p:spPr>
          <a:xfrm>
            <a:off x="0" y="-374907"/>
            <a:ext cx="252000" cy="25200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5" name="Rectangle 14"/>
          <p:cNvSpPr/>
          <p:nvPr userDrawn="1"/>
        </p:nvSpPr>
        <p:spPr>
          <a:xfrm>
            <a:off x="0" y="-1"/>
            <a:ext cx="6090168" cy="6120962"/>
          </a:xfrm>
          <a:prstGeom prst="rect">
            <a:avLst/>
          </a:prstGeom>
          <a:gradFill flip="none" rotWithShape="1">
            <a:gsLst>
              <a:gs pos="50000">
                <a:srgbClr val="007AC2"/>
              </a:gs>
              <a:gs pos="100000">
                <a:srgbClr val="32ABD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solidFill>
                <a:schemeClr val="tx1"/>
              </a:solidFill>
            </a:endParaRPr>
          </a:p>
        </p:txBody>
      </p:sp>
    </p:spTree>
    <p:extLst>
      <p:ext uri="{BB962C8B-B14F-4D97-AF65-F5344CB8AC3E}">
        <p14:creationId xmlns:p14="http://schemas.microsoft.com/office/powerpoint/2010/main" val="501519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FirstSeparator_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9855EAE7-49DB-4EDD-97CF-B2992F550A65}"/>
              </a:ext>
            </a:extLst>
          </p:cNvPr>
          <p:cNvSpPr>
            <a:spLocks noGrp="1"/>
          </p:cNvSpPr>
          <p:nvPr>
            <p:ph type="pic" idx="14"/>
          </p:nvPr>
        </p:nvSpPr>
        <p:spPr>
          <a:xfrm>
            <a:off x="0" y="0"/>
            <a:ext cx="6094800"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chemeClr val="tx2"/>
                </a:solidFill>
              </a:defRPr>
            </a:lvl1pPr>
          </a:lstStyle>
          <a:p>
            <a:r>
              <a:rPr lang="en-GB" noProof="0" dirty="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a:t>
            </a:r>
          </a:p>
          <a:p>
            <a:pPr lvl="0"/>
            <a:r>
              <a:rPr lang="en-GB" noProof="0" dirty="0"/>
              <a:t>master title style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B5C5E1B4-83BF-491F-B8FF-FE36D5156181}" type="datetime1">
              <a:rPr lang="en-GB" noProof="0" smtClean="0"/>
              <a:t>14/12/2020</a:t>
            </a:fld>
            <a:endParaRPr lang="en-GB"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dirty="0"/>
              <a:t>Click to edit master text style</a:t>
            </a:r>
          </a:p>
        </p:txBody>
      </p:sp>
      <p:sp>
        <p:nvSpPr>
          <p:cNvPr id="26" name="ZoneTexte 25"/>
          <p:cNvSpPr txBox="1"/>
          <p:nvPr userDrawn="1"/>
        </p:nvSpPr>
        <p:spPr>
          <a:xfrm>
            <a:off x="252000" y="-384054"/>
            <a:ext cx="4080298" cy="276999"/>
          </a:xfrm>
          <a:prstGeom prst="rect">
            <a:avLst/>
          </a:prstGeom>
          <a:noFill/>
        </p:spPr>
        <p:txBody>
          <a:bodyPr wrap="square" rtlCol="0">
            <a:spAutoFit/>
          </a:bodyPr>
          <a:lstStyle/>
          <a:p>
            <a:r>
              <a:rPr lang="en-GB" sz="1200" noProof="0" dirty="0"/>
              <a:t>Colour of number</a:t>
            </a:r>
          </a:p>
        </p:txBody>
      </p:sp>
      <p:sp>
        <p:nvSpPr>
          <p:cNvPr id="27" name="Rectangle 26"/>
          <p:cNvSpPr/>
          <p:nvPr userDrawn="1"/>
        </p:nvSpPr>
        <p:spPr>
          <a:xfrm>
            <a:off x="0"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Tree>
    <p:extLst>
      <p:ext uri="{BB962C8B-B14F-4D97-AF65-F5344CB8AC3E}">
        <p14:creationId xmlns:p14="http://schemas.microsoft.com/office/powerpoint/2010/main" val="3085566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719137" y="1744980"/>
            <a:ext cx="10751504"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vl5pPr>
              <a:defRPr>
                <a:solidFill>
                  <a:schemeClr val="tx1"/>
                </a:solidFill>
              </a:defRPr>
            </a:lvl5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741200" y="6337302"/>
            <a:ext cx="612000" cy="252000"/>
          </a:xfrm>
        </p:spPr>
        <p:txBody>
          <a:bodyPr/>
          <a:lstStyle>
            <a:lvl1pPr>
              <a:defRPr>
                <a:solidFill>
                  <a:schemeClr val="tx1"/>
                </a:solidFill>
              </a:defRPr>
            </a:lvl1pPr>
          </a:lstStyle>
          <a:p>
            <a:fld id="{962FDC32-5A35-4B40-94CC-34DC4E0D5C36}"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1026000" y="6337302"/>
            <a:ext cx="3600000" cy="252000"/>
          </a:xfrm>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1" name="ZoneTexte 10"/>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2" name="Rectangle 11"/>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17"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81701521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ext_TwoColumns_1">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719137" y="1743240"/>
            <a:ext cx="5242392" cy="438324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D5A3C1A4-BCEA-4CCF-80C8-4C720BDDDAD2}"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8">
            <a:extLst>
              <a:ext uri="{FF2B5EF4-FFF2-40B4-BE49-F238E27FC236}">
                <a16:creationId xmlns:a16="http://schemas.microsoft.com/office/drawing/2014/main" id="{A56DBCFF-9EF4-4749-B7CA-DBFD50831D20}"/>
              </a:ext>
            </a:extLst>
          </p:cNvPr>
          <p:cNvSpPr>
            <a:spLocks noGrp="1"/>
          </p:cNvSpPr>
          <p:nvPr>
            <p:ph type="body" sz="quarter" idx="14" hasCustomPrompt="1"/>
          </p:nvPr>
        </p:nvSpPr>
        <p:spPr>
          <a:xfrm>
            <a:off x="6210300" y="1743240"/>
            <a:ext cx="5254477" cy="438324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12" name="Rectangle 11"/>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3" name="ZoneTexte 12"/>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4" name="Rectangle 13"/>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2"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23"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1710306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_TwoColumns_2">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741200" y="6337302"/>
            <a:ext cx="612000" cy="252000"/>
          </a:xfrm>
        </p:spPr>
        <p:txBody>
          <a:bodyPr/>
          <a:lstStyle>
            <a:lvl1pPr>
              <a:defRPr>
                <a:solidFill>
                  <a:schemeClr val="tx1"/>
                </a:solidFill>
              </a:defRPr>
            </a:lvl1pPr>
          </a:lstStyle>
          <a:p>
            <a:fld id="{0B1BD719-ADC8-410B-9559-C5687B079C52}"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1026000" y="6337302"/>
            <a:ext cx="3600000" cy="252000"/>
          </a:xfrm>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1" name="ZoneTexte 10"/>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2" name="Rectangle 11"/>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5" name="Espace réservé du texte 8">
            <a:extLst>
              <a:ext uri="{FF2B5EF4-FFF2-40B4-BE49-F238E27FC236}">
                <a16:creationId xmlns:a16="http://schemas.microsoft.com/office/drawing/2014/main" id="{7BC41F0E-EC30-4D2A-AA16-7B987E32A160}"/>
              </a:ext>
            </a:extLst>
          </p:cNvPr>
          <p:cNvSpPr>
            <a:spLocks noGrp="1"/>
          </p:cNvSpPr>
          <p:nvPr>
            <p:ph type="body" sz="quarter" idx="14" hasCustomPrompt="1"/>
          </p:nvPr>
        </p:nvSpPr>
        <p:spPr>
          <a:xfrm>
            <a:off x="719137" y="1744980"/>
            <a:ext cx="10751504" cy="4389120"/>
          </a:xfrm>
        </p:spPr>
        <p:txBody>
          <a:bodyPr numCol="2" spcCol="216000"/>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vl5pPr>
              <a:defRPr>
                <a:solidFill>
                  <a:schemeClr val="tx1"/>
                </a:solidFill>
              </a:defRPr>
            </a:lvl5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a:p>
            <a:pPr lvl="3"/>
            <a:endParaRPr lang="en-GB" noProof="0" dirty="0"/>
          </a:p>
          <a:p>
            <a:pPr lvl="3"/>
            <a:endParaRPr lang="en-GB" noProof="0" dirty="0"/>
          </a:p>
          <a:p>
            <a:pPr lvl="3"/>
            <a:endParaRPr lang="en-GB" noProof="0" dirty="0"/>
          </a:p>
          <a:p>
            <a:pPr lvl="3"/>
            <a:endParaRPr lang="en-GB" noProof="0" dirty="0"/>
          </a:p>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a:p>
            <a:pPr lvl="3"/>
            <a:endParaRPr lang="en-GB" noProof="0" dirty="0"/>
          </a:p>
          <a:p>
            <a:pPr lvl="3"/>
            <a:endParaRPr lang="en-GB" noProof="0" dirty="0"/>
          </a:p>
          <a:p>
            <a:pPr lvl="3"/>
            <a:endParaRPr lang="en-GB" noProof="0" dirty="0"/>
          </a:p>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a:p>
            <a:pPr lvl="3"/>
            <a:endParaRPr lang="en-GB" noProof="0" dirty="0"/>
          </a:p>
          <a:p>
            <a:pPr lvl="3"/>
            <a:endParaRPr lang="en-GB" noProof="0" dirty="0"/>
          </a:p>
          <a:p>
            <a:pPr lvl="3"/>
            <a:endParaRPr lang="en-GB" noProof="0" dirty="0"/>
          </a:p>
          <a:p>
            <a:pPr lvl="3"/>
            <a:endParaRPr lang="en-GB" noProof="0" dirty="0"/>
          </a:p>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a:p>
            <a:pPr lvl="3"/>
            <a:endParaRPr lang="en-GB" noProof="0" dirty="0"/>
          </a:p>
        </p:txBody>
      </p:sp>
      <p:sp>
        <p:nvSpPr>
          <p:cNvPr id="1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17"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13788384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ext_&amp;Focus">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719136" y="1744980"/>
            <a:ext cx="6142725"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CCA5FEFE-B035-4B36-9F22-6B5C3808E608}"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2" name="Espace réservé du texte 8">
            <a:extLst>
              <a:ext uri="{FF2B5EF4-FFF2-40B4-BE49-F238E27FC236}">
                <a16:creationId xmlns:a16="http://schemas.microsoft.com/office/drawing/2014/main" id="{A56DBCFF-9EF4-4749-B7CA-DBFD50831D20}"/>
              </a:ext>
            </a:extLst>
          </p:cNvPr>
          <p:cNvSpPr>
            <a:spLocks noGrp="1"/>
          </p:cNvSpPr>
          <p:nvPr>
            <p:ph type="body" sz="quarter" idx="14" hasCustomPrompt="1"/>
          </p:nvPr>
        </p:nvSpPr>
        <p:spPr>
          <a:xfrm>
            <a:off x="7101840" y="1746300"/>
            <a:ext cx="4372560" cy="4387800"/>
          </a:xfrm>
          <a:solidFill>
            <a:schemeClr val="tx2"/>
          </a:solidFill>
        </p:spPr>
        <p:txBody>
          <a:bodyPr lIns="360000" tIns="252000" rIns="360000" bIns="252000"/>
          <a:lstStyle>
            <a:lvl1pPr marL="355600" indent="-355600">
              <a:buClr>
                <a:schemeClr val="bg1"/>
              </a:buClr>
              <a:buFontTx/>
              <a:buBlip>
                <a:blip r:embed="rId2"/>
              </a:buBlip>
              <a:defRPr>
                <a:solidFill>
                  <a:schemeClr val="bg1"/>
                </a:solidFill>
              </a:defRPr>
            </a:lvl1pPr>
            <a:lvl2pPr marL="630238" indent="-274638">
              <a:buClr>
                <a:schemeClr val="bg1"/>
              </a:buClr>
              <a:buFontTx/>
              <a:buBlip>
                <a:blip r:embed="rId3"/>
              </a:buBlip>
              <a:defRPr>
                <a:solidFill>
                  <a:schemeClr val="bg1"/>
                </a:solidFill>
              </a:defRPr>
            </a:lvl2pPr>
            <a:lvl3pPr marL="720725" indent="0">
              <a:defRPr>
                <a:solidFill>
                  <a:schemeClr val="bg1"/>
                </a:solidFill>
              </a:defRPr>
            </a:lvl3pPr>
            <a:lvl4pPr marL="893763" indent="0">
              <a:defRPr>
                <a:solidFill>
                  <a:schemeClr val="bg1"/>
                </a:solidFill>
              </a:defRPr>
            </a:lvl4pPr>
            <a:lvl5pPr>
              <a:defRPr>
                <a:solidFill>
                  <a:schemeClr val="bg1"/>
                </a:solidFill>
              </a:defRPr>
            </a:lvl5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11" name="Rectangle 10"/>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3" name="ZoneTexte 12"/>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4" name="Rectangle 13"/>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8"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19"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201790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_&amp;Icon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15BB3337-2E72-49FA-BA8B-8F790417742A}"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22" name="Espace réservé du texte 8">
            <a:extLst>
              <a:ext uri="{FF2B5EF4-FFF2-40B4-BE49-F238E27FC236}">
                <a16:creationId xmlns:a16="http://schemas.microsoft.com/office/drawing/2014/main" id="{882DE451-41D6-4E24-AF82-4D199C1930A8}"/>
              </a:ext>
            </a:extLst>
          </p:cNvPr>
          <p:cNvSpPr>
            <a:spLocks noGrp="1"/>
          </p:cNvSpPr>
          <p:nvPr>
            <p:ph type="body" sz="quarter" idx="14" hasCustomPrompt="1"/>
          </p:nvPr>
        </p:nvSpPr>
        <p:spPr>
          <a:xfrm>
            <a:off x="8166948" y="4286440"/>
            <a:ext cx="1440000" cy="540000"/>
          </a:xfrm>
        </p:spPr>
        <p:txBody>
          <a:bodyPr/>
          <a:lstStyle>
            <a:lvl1pPr marL="0" indent="0" algn="ctr">
              <a:spcBef>
                <a:spcPts val="0"/>
              </a:spcBef>
              <a:buNone/>
              <a:defRPr sz="1100" b="0"/>
            </a:lvl1pPr>
          </a:lstStyle>
          <a:p>
            <a:pPr lvl="0"/>
            <a:r>
              <a:rPr lang="en-GB" noProof="0" dirty="0"/>
              <a:t>Click to edit </a:t>
            </a:r>
          </a:p>
          <a:p>
            <a:pPr lvl="0"/>
            <a:r>
              <a:rPr lang="en-GB" noProof="0" dirty="0"/>
              <a:t>master text style</a:t>
            </a:r>
          </a:p>
        </p:txBody>
      </p:sp>
      <p:sp>
        <p:nvSpPr>
          <p:cNvPr id="23" name="Espace réservé du texte 2">
            <a:extLst>
              <a:ext uri="{FF2B5EF4-FFF2-40B4-BE49-F238E27FC236}">
                <a16:creationId xmlns:a16="http://schemas.microsoft.com/office/drawing/2014/main" id="{42DA93A6-68F2-4B88-8A9A-5701B0431983}"/>
              </a:ext>
            </a:extLst>
          </p:cNvPr>
          <p:cNvSpPr>
            <a:spLocks noGrp="1"/>
          </p:cNvSpPr>
          <p:nvPr>
            <p:ph type="body" idx="15" hasCustomPrompt="1"/>
          </p:nvPr>
        </p:nvSpPr>
        <p:spPr>
          <a:xfrm>
            <a:off x="8164567"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NN%</a:t>
            </a:r>
          </a:p>
        </p:txBody>
      </p:sp>
      <p:sp>
        <p:nvSpPr>
          <p:cNvPr id="24" name="Espace réservé du texte 8">
            <a:extLst>
              <a:ext uri="{FF2B5EF4-FFF2-40B4-BE49-F238E27FC236}">
                <a16:creationId xmlns:a16="http://schemas.microsoft.com/office/drawing/2014/main" id="{D2D2C270-5160-437C-A084-34FDE02A057E}"/>
              </a:ext>
            </a:extLst>
          </p:cNvPr>
          <p:cNvSpPr>
            <a:spLocks noGrp="1"/>
          </p:cNvSpPr>
          <p:nvPr>
            <p:ph type="body" sz="quarter" idx="16" hasCustomPrompt="1"/>
          </p:nvPr>
        </p:nvSpPr>
        <p:spPr>
          <a:xfrm>
            <a:off x="10095285" y="4286440"/>
            <a:ext cx="1440000" cy="540000"/>
          </a:xfrm>
        </p:spPr>
        <p:txBody>
          <a:bodyPr/>
          <a:lstStyle>
            <a:lvl1pPr marL="0" indent="0" algn="ctr">
              <a:spcBef>
                <a:spcPts val="0"/>
              </a:spcBef>
              <a:buNone/>
              <a:defRPr sz="1100" b="0"/>
            </a:lvl1pPr>
          </a:lstStyle>
          <a:p>
            <a:pPr lvl="0"/>
            <a:r>
              <a:rPr lang="en-GB" noProof="0" dirty="0"/>
              <a:t>Click to edit </a:t>
            </a:r>
          </a:p>
          <a:p>
            <a:pPr lvl="0"/>
            <a:r>
              <a:rPr lang="en-GB" noProof="0" dirty="0"/>
              <a:t>master text style</a:t>
            </a:r>
          </a:p>
        </p:txBody>
      </p:sp>
      <p:sp>
        <p:nvSpPr>
          <p:cNvPr id="25" name="Espace réservé du texte 2">
            <a:extLst>
              <a:ext uri="{FF2B5EF4-FFF2-40B4-BE49-F238E27FC236}">
                <a16:creationId xmlns:a16="http://schemas.microsoft.com/office/drawing/2014/main" id="{95B35E9A-6E49-4FE7-BF89-1AB5C649315D}"/>
              </a:ext>
            </a:extLst>
          </p:cNvPr>
          <p:cNvSpPr>
            <a:spLocks noGrp="1"/>
          </p:cNvSpPr>
          <p:nvPr>
            <p:ph type="body" idx="17" hasCustomPrompt="1"/>
          </p:nvPr>
        </p:nvSpPr>
        <p:spPr>
          <a:xfrm>
            <a:off x="10092904"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NN%</a:t>
            </a:r>
          </a:p>
        </p:txBody>
      </p:sp>
      <p:sp>
        <p:nvSpPr>
          <p:cNvPr id="26" name="Espace réservé pour une image  2">
            <a:extLst>
              <a:ext uri="{FF2B5EF4-FFF2-40B4-BE49-F238E27FC236}">
                <a16:creationId xmlns:a16="http://schemas.microsoft.com/office/drawing/2014/main" id="{B0CA989D-B883-4C64-BFE8-6FBA26A82B20}"/>
              </a:ext>
            </a:extLst>
          </p:cNvPr>
          <p:cNvSpPr>
            <a:spLocks noGrp="1"/>
          </p:cNvSpPr>
          <p:nvPr>
            <p:ph type="pic" idx="20"/>
          </p:nvPr>
        </p:nvSpPr>
        <p:spPr>
          <a:xfrm>
            <a:off x="8344567"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dirty="0"/>
          </a:p>
        </p:txBody>
      </p:sp>
      <p:sp>
        <p:nvSpPr>
          <p:cNvPr id="27" name="Espace réservé pour une image  2">
            <a:extLst>
              <a:ext uri="{FF2B5EF4-FFF2-40B4-BE49-F238E27FC236}">
                <a16:creationId xmlns:a16="http://schemas.microsoft.com/office/drawing/2014/main" id="{CE9DCD5E-4A5D-4AE3-B6E6-05FAB3D2F93B}"/>
              </a:ext>
            </a:extLst>
          </p:cNvPr>
          <p:cNvSpPr>
            <a:spLocks noGrp="1"/>
          </p:cNvSpPr>
          <p:nvPr>
            <p:ph type="pic" idx="21"/>
          </p:nvPr>
        </p:nvSpPr>
        <p:spPr>
          <a:xfrm>
            <a:off x="10272904"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dirty="0"/>
          </a:p>
        </p:txBody>
      </p:sp>
      <p:sp>
        <p:nvSpPr>
          <p:cNvPr id="28" name="Espace réservé du texte 8">
            <a:extLst>
              <a:ext uri="{FF2B5EF4-FFF2-40B4-BE49-F238E27FC236}">
                <a16:creationId xmlns:a16="http://schemas.microsoft.com/office/drawing/2014/main" id="{882DE451-41D6-4E24-AF82-4D199C1930A8}"/>
              </a:ext>
            </a:extLst>
          </p:cNvPr>
          <p:cNvSpPr>
            <a:spLocks noGrp="1"/>
          </p:cNvSpPr>
          <p:nvPr>
            <p:ph type="body" sz="quarter" idx="22" hasCustomPrompt="1"/>
          </p:nvPr>
        </p:nvSpPr>
        <p:spPr>
          <a:xfrm>
            <a:off x="6252637" y="4286440"/>
            <a:ext cx="1440000" cy="540000"/>
          </a:xfrm>
        </p:spPr>
        <p:txBody>
          <a:bodyPr/>
          <a:lstStyle>
            <a:lvl1pPr marL="0" indent="0" algn="ctr">
              <a:spcBef>
                <a:spcPts val="0"/>
              </a:spcBef>
              <a:buNone/>
              <a:defRPr sz="1100" b="0"/>
            </a:lvl1pPr>
          </a:lstStyle>
          <a:p>
            <a:pPr lvl="0"/>
            <a:r>
              <a:rPr lang="en-GB" noProof="0" dirty="0"/>
              <a:t>Click to edit </a:t>
            </a:r>
          </a:p>
          <a:p>
            <a:pPr lvl="0"/>
            <a:r>
              <a:rPr lang="en-GB" noProof="0" dirty="0"/>
              <a:t>master text style</a:t>
            </a:r>
          </a:p>
        </p:txBody>
      </p:sp>
      <p:sp>
        <p:nvSpPr>
          <p:cNvPr id="29" name="Espace réservé du texte 2">
            <a:extLst>
              <a:ext uri="{FF2B5EF4-FFF2-40B4-BE49-F238E27FC236}">
                <a16:creationId xmlns:a16="http://schemas.microsoft.com/office/drawing/2014/main" id="{42DA93A6-68F2-4B88-8A9A-5701B0431983}"/>
              </a:ext>
            </a:extLst>
          </p:cNvPr>
          <p:cNvSpPr>
            <a:spLocks noGrp="1"/>
          </p:cNvSpPr>
          <p:nvPr>
            <p:ph type="body" idx="23" hasCustomPrompt="1"/>
          </p:nvPr>
        </p:nvSpPr>
        <p:spPr>
          <a:xfrm>
            <a:off x="6250256"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NN%</a:t>
            </a:r>
          </a:p>
        </p:txBody>
      </p:sp>
      <p:sp>
        <p:nvSpPr>
          <p:cNvPr id="31" name="Espace réservé du texte 2">
            <a:extLst>
              <a:ext uri="{FF2B5EF4-FFF2-40B4-BE49-F238E27FC236}">
                <a16:creationId xmlns:a16="http://schemas.microsoft.com/office/drawing/2014/main" id="{95B35E9A-6E49-4FE7-BF89-1AB5C649315D}"/>
              </a:ext>
            </a:extLst>
          </p:cNvPr>
          <p:cNvSpPr>
            <a:spLocks noGrp="1"/>
          </p:cNvSpPr>
          <p:nvPr>
            <p:ph type="body" idx="25" hasCustomPrompt="1"/>
          </p:nvPr>
        </p:nvSpPr>
        <p:spPr>
          <a:xfrm>
            <a:off x="8178593"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NN%</a:t>
            </a:r>
          </a:p>
        </p:txBody>
      </p:sp>
      <p:sp>
        <p:nvSpPr>
          <p:cNvPr id="32" name="Espace réservé pour une image  2">
            <a:extLst>
              <a:ext uri="{FF2B5EF4-FFF2-40B4-BE49-F238E27FC236}">
                <a16:creationId xmlns:a16="http://schemas.microsoft.com/office/drawing/2014/main" id="{B0CA989D-B883-4C64-BFE8-6FBA26A82B20}"/>
              </a:ext>
            </a:extLst>
          </p:cNvPr>
          <p:cNvSpPr>
            <a:spLocks noGrp="1"/>
          </p:cNvSpPr>
          <p:nvPr>
            <p:ph type="pic" idx="26"/>
          </p:nvPr>
        </p:nvSpPr>
        <p:spPr>
          <a:xfrm>
            <a:off x="6430256"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dirty="0"/>
          </a:p>
        </p:txBody>
      </p:sp>
      <p:sp>
        <p:nvSpPr>
          <p:cNvPr id="18" name="Rectangle 1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9" name="ZoneTexte 18"/>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20" name="Rectangle 19"/>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35"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719136" y="1744980"/>
            <a:ext cx="5366704"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3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37"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279347973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ext_&amp;Photo">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B1EF1B6A-34F3-421E-BCD6-6A8D10D1862A}"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9" name="Espace réservé pour une image  2">
            <a:extLst>
              <a:ext uri="{FF2B5EF4-FFF2-40B4-BE49-F238E27FC236}">
                <a16:creationId xmlns:a16="http://schemas.microsoft.com/office/drawing/2014/main" id="{15513DE8-4DA1-4B1A-BE67-4F4449566555}"/>
              </a:ext>
            </a:extLst>
          </p:cNvPr>
          <p:cNvSpPr>
            <a:spLocks noGrp="1"/>
          </p:cNvSpPr>
          <p:nvPr>
            <p:ph type="pic" idx="15"/>
          </p:nvPr>
        </p:nvSpPr>
        <p:spPr>
          <a:xfrm>
            <a:off x="7025504" y="1727941"/>
            <a:ext cx="4445771" cy="4406159"/>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11" name="Rectangle 10"/>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2" name="ZoneTexte 11"/>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3" name="Rectangle 12"/>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1"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22"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
        <p:nvSpPr>
          <p:cNvPr id="23"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719136" y="1744980"/>
            <a:ext cx="6138863"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7480437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Photo">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C9A6042C-96F3-45D6-ABA1-B71484CA0867}"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720001" y="1729348"/>
            <a:ext cx="10748099" cy="4369033"/>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9" name="ZoneTexte 8"/>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1" name="Rectangle 10"/>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17"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3694965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Photo_&amp;KeyFigure">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0" y="-1"/>
            <a:ext cx="12191999"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F1097C8C-E997-493C-9BB0-73D5FC17E750}"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3" name="Espace réservé du texte 8">
            <a:extLst>
              <a:ext uri="{FF2B5EF4-FFF2-40B4-BE49-F238E27FC236}">
                <a16:creationId xmlns:a16="http://schemas.microsoft.com/office/drawing/2014/main" id="{4B834FC3-F98F-48CD-8C3A-74E6A5FC374B}"/>
              </a:ext>
            </a:extLst>
          </p:cNvPr>
          <p:cNvSpPr>
            <a:spLocks noGrp="1"/>
          </p:cNvSpPr>
          <p:nvPr>
            <p:ph type="body" sz="quarter" idx="13" hasCustomPrompt="1"/>
          </p:nvPr>
        </p:nvSpPr>
        <p:spPr>
          <a:xfrm>
            <a:off x="7443315" y="2401207"/>
            <a:ext cx="4027325" cy="1260000"/>
          </a:xfrm>
        </p:spPr>
        <p:txBody>
          <a:bodyPr/>
          <a:lstStyle>
            <a:lvl1pPr marL="0" indent="0">
              <a:buNone/>
              <a:defRPr sz="2600">
                <a:solidFill>
                  <a:schemeClr val="bg1"/>
                </a:solidFill>
              </a:defRPr>
            </a:lvl1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14" name="Espace réservé du texte 2">
            <a:extLst>
              <a:ext uri="{FF2B5EF4-FFF2-40B4-BE49-F238E27FC236}">
                <a16:creationId xmlns:a16="http://schemas.microsoft.com/office/drawing/2014/main" id="{02D7D404-B1CB-4081-84BD-E6D4C57EB259}"/>
              </a:ext>
            </a:extLst>
          </p:cNvPr>
          <p:cNvSpPr>
            <a:spLocks noGrp="1"/>
          </p:cNvSpPr>
          <p:nvPr>
            <p:ph type="body" idx="1" hasCustomPrompt="1"/>
          </p:nvPr>
        </p:nvSpPr>
        <p:spPr>
          <a:xfrm>
            <a:off x="7443315" y="996936"/>
            <a:ext cx="4027348" cy="1440000"/>
          </a:xfrm>
        </p:spPr>
        <p:txBody>
          <a:bodyPr anchor="t"/>
          <a:lstStyle>
            <a:lvl1pPr marL="0" indent="0">
              <a:buNone/>
              <a:defRPr sz="9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NN%</a:t>
            </a:r>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9" name="ZoneTexte 8"/>
          <p:cNvSpPr txBox="1"/>
          <p:nvPr userDrawn="1"/>
        </p:nvSpPr>
        <p:spPr>
          <a:xfrm>
            <a:off x="841708" y="-384054"/>
            <a:ext cx="4080298" cy="276999"/>
          </a:xfrm>
          <a:prstGeom prst="rect">
            <a:avLst/>
          </a:prstGeom>
          <a:noFill/>
        </p:spPr>
        <p:txBody>
          <a:bodyPr wrap="square" rtlCol="0">
            <a:spAutoFit/>
          </a:bodyPr>
          <a:lstStyle/>
          <a:p>
            <a:r>
              <a:rPr lang="en-GB" sz="1200" noProof="0" dirty="0"/>
              <a:t>Colour of texts</a:t>
            </a:r>
          </a:p>
        </p:txBody>
      </p:sp>
      <p:sp>
        <p:nvSpPr>
          <p:cNvPr id="10" name="Rectangle 9"/>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1" name="Rectangle 10"/>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Tree>
    <p:extLst>
      <p:ext uri="{BB962C8B-B14F-4D97-AF65-F5344CB8AC3E}">
        <p14:creationId xmlns:p14="http://schemas.microsoft.com/office/powerpoint/2010/main" val="189099028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_Photo_RedText">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0" y="0"/>
            <a:ext cx="11473200" cy="5417345"/>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5" y="787079"/>
            <a:ext cx="6120000" cy="1980000"/>
          </a:xfrm>
        </p:spPr>
        <p:txBody>
          <a:bodyPr anchor="b"/>
          <a:lstStyle>
            <a:lvl1pPr algn="l">
              <a:defRPr sz="4000" b="1">
                <a:solidFill>
                  <a:schemeClr val="tx2"/>
                </a:solidFill>
              </a:defRPr>
            </a:lvl1pPr>
          </a:lstStyle>
          <a:p>
            <a:r>
              <a:rPr lang="en-GB" noProof="0" dirty="0"/>
              <a:t>Click to edit</a:t>
            </a:r>
            <a:br>
              <a:rPr lang="en-GB" noProof="0" dirty="0"/>
            </a:br>
            <a:r>
              <a:rPr lang="en-GB" noProof="0" dirty="0"/>
              <a:t>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719555" y="3785955"/>
            <a:ext cx="5475215" cy="540000"/>
          </a:xfrm>
        </p:spPr>
        <p:txBody>
          <a:bodyPr anchor="t"/>
          <a:lstStyle>
            <a:lvl1pPr marL="0" indent="0" algn="l">
              <a:buNone/>
              <a:defRPr sz="1400" b="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7" name="Rectangle 6"/>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8" name="ZoneTexte 7"/>
          <p:cNvSpPr txBox="1"/>
          <p:nvPr userDrawn="1"/>
        </p:nvSpPr>
        <p:spPr>
          <a:xfrm>
            <a:off x="545702" y="-384054"/>
            <a:ext cx="4080298" cy="276999"/>
          </a:xfrm>
          <a:prstGeom prst="rect">
            <a:avLst/>
          </a:prstGeom>
          <a:noFill/>
        </p:spPr>
        <p:txBody>
          <a:bodyPr wrap="square" rtlCol="0">
            <a:spAutoFit/>
          </a:bodyPr>
          <a:lstStyle/>
          <a:p>
            <a:r>
              <a:rPr lang="en-GB" sz="1200" noProof="0" dirty="0"/>
              <a:t>Colour of text</a:t>
            </a:r>
          </a:p>
        </p:txBody>
      </p:sp>
      <p:sp>
        <p:nvSpPr>
          <p:cNvPr id="9" name="Rectangle 8"/>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543" y="6021827"/>
            <a:ext cx="2705573" cy="371353"/>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171254591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hoto_&amp;Text">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0" y="-1"/>
            <a:ext cx="12191999"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F3D588B5-B494-4A35-A301-046009392E9E}"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7" name="Espace réservé du texte 8">
            <a:extLst>
              <a:ext uri="{FF2B5EF4-FFF2-40B4-BE49-F238E27FC236}">
                <a16:creationId xmlns:a16="http://schemas.microsoft.com/office/drawing/2014/main" id="{E6665D20-3F31-4A31-A265-30321D0FA876}"/>
              </a:ext>
            </a:extLst>
          </p:cNvPr>
          <p:cNvSpPr>
            <a:spLocks noGrp="1"/>
          </p:cNvSpPr>
          <p:nvPr>
            <p:ph type="body" sz="quarter" idx="14" hasCustomPrompt="1"/>
          </p:nvPr>
        </p:nvSpPr>
        <p:spPr>
          <a:xfrm>
            <a:off x="7442518" y="1200190"/>
            <a:ext cx="4028121" cy="2520000"/>
          </a:xfrm>
          <a:ln w="3175">
            <a:noFill/>
          </a:ln>
        </p:spPr>
        <p:txBody>
          <a:bodyPr lIns="0" tIns="0" rIns="0" bIns="0"/>
          <a:lstStyle>
            <a:lvl1pPr marL="0" indent="0">
              <a:buNone/>
              <a:defRPr sz="2600" baseline="0">
                <a:solidFill>
                  <a:schemeClr val="bg1"/>
                </a:solidFill>
              </a:defRPr>
            </a:lvl1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9" name="ZoneTexte 8"/>
          <p:cNvSpPr txBox="1"/>
          <p:nvPr userDrawn="1"/>
        </p:nvSpPr>
        <p:spPr>
          <a:xfrm>
            <a:off x="841708" y="-384054"/>
            <a:ext cx="4080298" cy="276999"/>
          </a:xfrm>
          <a:prstGeom prst="rect">
            <a:avLst/>
          </a:prstGeom>
          <a:noFill/>
        </p:spPr>
        <p:txBody>
          <a:bodyPr wrap="square" rtlCol="0">
            <a:spAutoFit/>
          </a:bodyPr>
          <a:lstStyle/>
          <a:p>
            <a:r>
              <a:rPr lang="en-GB" sz="1200" noProof="0" dirty="0"/>
              <a:t>Colour of texts</a:t>
            </a:r>
          </a:p>
        </p:txBody>
      </p:sp>
      <p:sp>
        <p:nvSpPr>
          <p:cNvPr id="10" name="Rectangle 9"/>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1" name="Rectangle 10"/>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Tree>
    <p:extLst>
      <p:ext uri="{BB962C8B-B14F-4D97-AF65-F5344CB8AC3E}">
        <p14:creationId xmlns:p14="http://schemas.microsoft.com/office/powerpoint/2010/main" val="51041207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Quo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387004" y="5061382"/>
            <a:ext cx="3030306" cy="720000"/>
          </a:xfrm>
        </p:spPr>
        <p:txBody>
          <a:bodyPr/>
          <a:lstStyle>
            <a:lvl1pPr marL="0" indent="0">
              <a:spcBef>
                <a:spcPts val="0"/>
              </a:spcBef>
              <a:buNone/>
              <a:defRPr sz="1200">
                <a:solidFill>
                  <a:schemeClr val="tx1"/>
                </a:solidFill>
              </a:defRPr>
            </a:lvl1pPr>
            <a:lvl2pPr marL="0" indent="0">
              <a:spcBef>
                <a:spcPts val="0"/>
              </a:spcBef>
              <a:buFont typeface="Arial" panose="020B0604020202020204" pitchFamily="34" charset="0"/>
              <a:buNone/>
              <a:defRPr sz="1200">
                <a:solidFill>
                  <a:schemeClr val="tx1"/>
                </a:solidFill>
              </a:defRPr>
            </a:lvl2pPr>
            <a:lvl3pPr>
              <a:spcBef>
                <a:spcPts val="0"/>
              </a:spcBef>
              <a:defRPr sz="1200"/>
            </a:lvl3pPr>
            <a:lvl4pPr>
              <a:spcBef>
                <a:spcPts val="0"/>
              </a:spcBef>
              <a:defRPr sz="1200"/>
            </a:lvl4pPr>
            <a:lvl5pPr>
              <a:spcBef>
                <a:spcPts val="0"/>
              </a:spcBef>
              <a:defRPr sz="1200"/>
            </a:lvl5pPr>
          </a:lstStyle>
          <a:p>
            <a:pPr lvl="0"/>
            <a:r>
              <a:rPr lang="en-GB" noProof="0" dirty="0"/>
              <a:t>Click to edit master text style</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C538B992-65BB-4A50-A235-8D1BEB386FDE}"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8">
            <a:extLst>
              <a:ext uri="{FF2B5EF4-FFF2-40B4-BE49-F238E27FC236}">
                <a16:creationId xmlns:a16="http://schemas.microsoft.com/office/drawing/2014/main" id="{B2802C8B-B0EC-4743-AD22-84CA595D5982}"/>
              </a:ext>
            </a:extLst>
          </p:cNvPr>
          <p:cNvSpPr>
            <a:spLocks noGrp="1"/>
          </p:cNvSpPr>
          <p:nvPr>
            <p:ph type="body" sz="quarter" idx="14" hasCustomPrompt="1"/>
          </p:nvPr>
        </p:nvSpPr>
        <p:spPr>
          <a:xfrm>
            <a:off x="7442992" y="2209366"/>
            <a:ext cx="3960000" cy="2880000"/>
          </a:xfrm>
          <a:ln w="3175">
            <a:noFill/>
          </a:ln>
        </p:spPr>
        <p:txBody>
          <a:bodyPr lIns="0" tIns="0" rIns="0" bIns="0"/>
          <a:lstStyle>
            <a:lvl1pPr marL="0" indent="0">
              <a:buNone/>
              <a:defRPr sz="2600" baseline="0">
                <a:solidFill>
                  <a:schemeClr val="tx2"/>
                </a:solidFill>
              </a:defRPr>
            </a:lvl1pPr>
          </a:lstStyle>
          <a:p>
            <a:pPr lvl="0"/>
            <a:r>
              <a:rPr lang="en-GB" noProof="0" dirty="0"/>
              <a:t>Click to edit master text style</a:t>
            </a:r>
          </a:p>
        </p:txBody>
      </p:sp>
      <p:sp>
        <p:nvSpPr>
          <p:cNvPr id="12" name="Espace réservé pour une image  2">
            <a:extLst>
              <a:ext uri="{FF2B5EF4-FFF2-40B4-BE49-F238E27FC236}">
                <a16:creationId xmlns:a16="http://schemas.microsoft.com/office/drawing/2014/main" id="{9F49BC4E-DACB-4666-810C-5EFE8B6A173D}"/>
              </a:ext>
            </a:extLst>
          </p:cNvPr>
          <p:cNvSpPr>
            <a:spLocks noGrp="1"/>
          </p:cNvSpPr>
          <p:nvPr>
            <p:ph type="pic" idx="15"/>
          </p:nvPr>
        </p:nvSpPr>
        <p:spPr>
          <a:xfrm>
            <a:off x="3387004" y="1766339"/>
            <a:ext cx="2454996" cy="3179955"/>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13" name="Rectangle 12"/>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4" name="ZoneTexte 13"/>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5" name="Rectangle 14"/>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1"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22"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269430341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fographic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0B7ACBF3-3E10-4A4A-AAF2-9A393E3D0B37}"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3" name="Espace réservé du graphique 2">
            <a:extLst>
              <a:ext uri="{FF2B5EF4-FFF2-40B4-BE49-F238E27FC236}">
                <a16:creationId xmlns:a16="http://schemas.microsoft.com/office/drawing/2014/main" id="{D2014B7E-6734-44D5-8300-435BC39AD7F0}"/>
              </a:ext>
            </a:extLst>
          </p:cNvPr>
          <p:cNvSpPr>
            <a:spLocks noGrp="1"/>
          </p:cNvSpPr>
          <p:nvPr>
            <p:ph type="chart" sz="quarter" idx="13"/>
          </p:nvPr>
        </p:nvSpPr>
        <p:spPr>
          <a:xfrm>
            <a:off x="720000" y="2225675"/>
            <a:ext cx="3060000" cy="3420000"/>
          </a:xfrm>
          <a:solidFill>
            <a:schemeClr val="bg1">
              <a:lumMod val="95000"/>
            </a:schemeClr>
          </a:solidFill>
        </p:spPr>
        <p:txBody>
          <a:bodyPr anchor="ctr"/>
          <a:lstStyle>
            <a:lvl1pPr marL="0" indent="0" algn="ctr">
              <a:buNone/>
              <a:defRPr sz="1400" b="0"/>
            </a:lvl1pPr>
          </a:lstStyle>
          <a:p>
            <a:r>
              <a:rPr lang="en-US" noProof="0"/>
              <a:t>Click icon to add chart</a:t>
            </a:r>
            <a:endParaRPr lang="en-GB" noProof="0" dirty="0"/>
          </a:p>
        </p:txBody>
      </p:sp>
      <p:sp>
        <p:nvSpPr>
          <p:cNvPr id="12" name="Espace réservé du graphique 2">
            <a:extLst>
              <a:ext uri="{FF2B5EF4-FFF2-40B4-BE49-F238E27FC236}">
                <a16:creationId xmlns:a16="http://schemas.microsoft.com/office/drawing/2014/main" id="{B9357445-E95E-4AFF-B86A-E38E02B9F6D7}"/>
              </a:ext>
            </a:extLst>
          </p:cNvPr>
          <p:cNvSpPr>
            <a:spLocks noGrp="1"/>
          </p:cNvSpPr>
          <p:nvPr>
            <p:ph type="chart" sz="quarter" idx="14"/>
          </p:nvPr>
        </p:nvSpPr>
        <p:spPr>
          <a:xfrm>
            <a:off x="3912780" y="2225675"/>
            <a:ext cx="3060000" cy="3420000"/>
          </a:xfrm>
          <a:solidFill>
            <a:schemeClr val="bg1">
              <a:lumMod val="95000"/>
            </a:schemeClr>
          </a:solidFill>
        </p:spPr>
        <p:txBody>
          <a:bodyPr anchor="ctr"/>
          <a:lstStyle>
            <a:lvl1pPr marL="0" indent="0" algn="ctr">
              <a:buNone/>
              <a:defRPr sz="1400" b="0"/>
            </a:lvl1pPr>
          </a:lstStyle>
          <a:p>
            <a:r>
              <a:rPr lang="en-US" noProof="0"/>
              <a:t>Click icon to add chart</a:t>
            </a:r>
            <a:endParaRPr lang="en-GB" noProof="0" dirty="0"/>
          </a:p>
        </p:txBody>
      </p:sp>
      <p:sp>
        <p:nvSpPr>
          <p:cNvPr id="13" name="Espace réservé du graphique 2">
            <a:extLst>
              <a:ext uri="{FF2B5EF4-FFF2-40B4-BE49-F238E27FC236}">
                <a16:creationId xmlns:a16="http://schemas.microsoft.com/office/drawing/2014/main" id="{89F97BC6-921E-4E5F-B035-247667FE4A89}"/>
              </a:ext>
            </a:extLst>
          </p:cNvPr>
          <p:cNvSpPr>
            <a:spLocks noGrp="1"/>
          </p:cNvSpPr>
          <p:nvPr>
            <p:ph type="chart" sz="quarter" idx="15"/>
          </p:nvPr>
        </p:nvSpPr>
        <p:spPr>
          <a:xfrm>
            <a:off x="7364641" y="2225675"/>
            <a:ext cx="4105999" cy="3420000"/>
          </a:xfrm>
          <a:solidFill>
            <a:schemeClr val="bg1">
              <a:lumMod val="95000"/>
            </a:schemeClr>
          </a:solidFill>
        </p:spPr>
        <p:txBody>
          <a:bodyPr anchor="ctr"/>
          <a:lstStyle>
            <a:lvl1pPr marL="0" indent="0" algn="ctr">
              <a:buNone/>
              <a:defRPr sz="1400" b="0"/>
            </a:lvl1pPr>
          </a:lstStyle>
          <a:p>
            <a:r>
              <a:rPr lang="en-US" noProof="0"/>
              <a:t>Click icon to add chart</a:t>
            </a:r>
            <a:endParaRPr lang="en-GB" noProof="0" dirty="0"/>
          </a:p>
        </p:txBody>
      </p:sp>
      <p:sp>
        <p:nvSpPr>
          <p:cNvPr id="11" name="Rectangle 10"/>
          <p:cNvSpPr/>
          <p:nvPr userDrawn="1"/>
        </p:nvSpPr>
        <p:spPr>
          <a:xfrm>
            <a:off x="-1" y="-680434"/>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4" name="Rectangle 13"/>
          <p:cNvSpPr/>
          <p:nvPr userDrawn="1"/>
        </p:nvSpPr>
        <p:spPr>
          <a:xfrm>
            <a:off x="293702" y="-680434"/>
            <a:ext cx="252000"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5" name="Rectangle 14"/>
          <p:cNvSpPr/>
          <p:nvPr userDrawn="1"/>
        </p:nvSpPr>
        <p:spPr>
          <a:xfrm>
            <a:off x="0" y="-374907"/>
            <a:ext cx="252000" cy="25200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6" name="Rectangle 15"/>
          <p:cNvSpPr/>
          <p:nvPr userDrawn="1"/>
        </p:nvSpPr>
        <p:spPr>
          <a:xfrm>
            <a:off x="299435" y="-374857"/>
            <a:ext cx="252000" cy="252000"/>
          </a:xfrm>
          <a:prstGeom prst="rect">
            <a:avLst/>
          </a:prstGeom>
          <a:solidFill>
            <a:srgbClr val="32A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7" name="Rectangle 16"/>
          <p:cNvSpPr/>
          <p:nvPr userDrawn="1"/>
        </p:nvSpPr>
        <p:spPr>
          <a:xfrm>
            <a:off x="593138" y="-374857"/>
            <a:ext cx="252000" cy="252000"/>
          </a:xfrm>
          <a:prstGeom prst="rect">
            <a:avLst/>
          </a:prstGeom>
          <a:solidFill>
            <a:srgbClr val="8C1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8" name="Rectangle 17"/>
          <p:cNvSpPr/>
          <p:nvPr userDrawn="1"/>
        </p:nvSpPr>
        <p:spPr>
          <a:xfrm>
            <a:off x="892573" y="-374857"/>
            <a:ext cx="252000" cy="252000"/>
          </a:xfrm>
          <a:prstGeom prst="rect">
            <a:avLst/>
          </a:prstGeom>
          <a:solidFill>
            <a:srgbClr val="EA5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9" name="Rectangle 18"/>
          <p:cNvSpPr/>
          <p:nvPr userDrawn="1"/>
        </p:nvSpPr>
        <p:spPr>
          <a:xfrm>
            <a:off x="1187264" y="-374907"/>
            <a:ext cx="252000" cy="252000"/>
          </a:xfrm>
          <a:prstGeom prst="rect">
            <a:avLst/>
          </a:prstGeom>
          <a:solidFill>
            <a:srgbClr val="00A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0" name="Rectangle 19"/>
          <p:cNvSpPr/>
          <p:nvPr userDrawn="1"/>
        </p:nvSpPr>
        <p:spPr>
          <a:xfrm>
            <a:off x="1486699" y="-374907"/>
            <a:ext cx="252000" cy="252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1" name="ZoneTexte 20"/>
          <p:cNvSpPr txBox="1"/>
          <p:nvPr userDrawn="1"/>
        </p:nvSpPr>
        <p:spPr>
          <a:xfrm>
            <a:off x="1733619" y="-384054"/>
            <a:ext cx="4080298" cy="276999"/>
          </a:xfrm>
          <a:prstGeom prst="rect">
            <a:avLst/>
          </a:prstGeom>
          <a:noFill/>
        </p:spPr>
        <p:txBody>
          <a:bodyPr wrap="square" rtlCol="0">
            <a:spAutoFit/>
          </a:bodyPr>
          <a:lstStyle/>
          <a:p>
            <a:r>
              <a:rPr lang="en-GB" sz="1200" noProof="0" dirty="0"/>
              <a:t>Colour of charts</a:t>
            </a:r>
          </a:p>
        </p:txBody>
      </p:sp>
      <p:sp>
        <p:nvSpPr>
          <p:cNvPr id="23" name="Rectangle 22"/>
          <p:cNvSpPr/>
          <p:nvPr userDrawn="1"/>
        </p:nvSpPr>
        <p:spPr>
          <a:xfrm>
            <a:off x="595025" y="-68043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4" name="Rectangle 23"/>
          <p:cNvSpPr/>
          <p:nvPr userDrawn="1"/>
        </p:nvSpPr>
        <p:spPr>
          <a:xfrm>
            <a:off x="888728" y="-680434"/>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5" name="Rectangle 24"/>
          <p:cNvSpPr/>
          <p:nvPr userDrawn="1"/>
        </p:nvSpPr>
        <p:spPr>
          <a:xfrm>
            <a:off x="1185791" y="-680434"/>
            <a:ext cx="252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30"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31"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1762349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hart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ED06D29C-4924-409E-96DF-D86F8F0B7F6B}"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ableau 10">
            <a:extLst>
              <a:ext uri="{FF2B5EF4-FFF2-40B4-BE49-F238E27FC236}">
                <a16:creationId xmlns:a16="http://schemas.microsoft.com/office/drawing/2014/main" id="{B75B041A-8574-4B31-93E5-C721F617AC08}"/>
              </a:ext>
            </a:extLst>
          </p:cNvPr>
          <p:cNvSpPr>
            <a:spLocks noGrp="1"/>
          </p:cNvSpPr>
          <p:nvPr>
            <p:ph type="tbl" sz="quarter" idx="13"/>
          </p:nvPr>
        </p:nvSpPr>
        <p:spPr>
          <a:xfrm>
            <a:off x="725488" y="1772921"/>
            <a:ext cx="10741025" cy="1944368"/>
          </a:xfrm>
          <a:solidFill>
            <a:schemeClr val="bg1">
              <a:lumMod val="95000"/>
            </a:schemeClr>
          </a:solidFill>
        </p:spPr>
        <p:txBody>
          <a:bodyPr anchor="ctr"/>
          <a:lstStyle>
            <a:lvl1pPr marL="0" indent="0" algn="ctr">
              <a:buNone/>
              <a:defRPr sz="1400" b="0"/>
            </a:lvl1pPr>
          </a:lstStyle>
          <a:p>
            <a:r>
              <a:rPr lang="en-US" noProof="0"/>
              <a:t>Click icon to add table</a:t>
            </a:r>
            <a:endParaRPr lang="en-GB" noProof="0" dirty="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9" name="ZoneTexte 8"/>
          <p:cNvSpPr txBox="1"/>
          <p:nvPr userDrawn="1"/>
        </p:nvSpPr>
        <p:spPr>
          <a:xfrm>
            <a:off x="841708" y="-384054"/>
            <a:ext cx="4080298" cy="276999"/>
          </a:xfrm>
          <a:prstGeom prst="rect">
            <a:avLst/>
          </a:prstGeom>
          <a:noFill/>
        </p:spPr>
        <p:txBody>
          <a:bodyPr wrap="square" rtlCol="0">
            <a:spAutoFit/>
          </a:bodyPr>
          <a:lstStyle/>
          <a:p>
            <a:r>
              <a:rPr lang="en-GB" sz="1200" noProof="0" dirty="0"/>
              <a:t>Colour of dashboards</a:t>
            </a:r>
          </a:p>
        </p:txBody>
      </p:sp>
      <p:sp>
        <p:nvSpPr>
          <p:cNvPr id="12" name="Rectangle 11"/>
          <p:cNvSpPr/>
          <p:nvPr userDrawn="1"/>
        </p:nvSpPr>
        <p:spPr>
          <a:xfrm>
            <a:off x="293702" y="-374907"/>
            <a:ext cx="252000"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3" name="Rectangle 12"/>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8"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19"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
        <p:nvSpPr>
          <p:cNvPr id="21" name="Espace réservé du tableau 10">
            <a:extLst>
              <a:ext uri="{FF2B5EF4-FFF2-40B4-BE49-F238E27FC236}">
                <a16:creationId xmlns:a16="http://schemas.microsoft.com/office/drawing/2014/main" id="{B75B041A-8574-4B31-93E5-C721F617AC08}"/>
              </a:ext>
            </a:extLst>
          </p:cNvPr>
          <p:cNvSpPr>
            <a:spLocks noGrp="1"/>
          </p:cNvSpPr>
          <p:nvPr>
            <p:ph type="tbl" sz="quarter" idx="14"/>
          </p:nvPr>
        </p:nvSpPr>
        <p:spPr>
          <a:xfrm>
            <a:off x="735648" y="3942718"/>
            <a:ext cx="10741025" cy="1944368"/>
          </a:xfrm>
          <a:solidFill>
            <a:schemeClr val="bg1">
              <a:lumMod val="95000"/>
            </a:schemeClr>
          </a:solidFill>
        </p:spPr>
        <p:txBody>
          <a:bodyPr anchor="ctr"/>
          <a:lstStyle>
            <a:lvl1pPr marL="0" indent="0" algn="ctr">
              <a:buNone/>
              <a:defRPr sz="1400" b="0"/>
            </a:lvl1pPr>
          </a:lstStyle>
          <a:p>
            <a:r>
              <a:rPr lang="en-US" noProof="0"/>
              <a:t>Click icon to add table</a:t>
            </a:r>
            <a:endParaRPr lang="en-GB" noProof="0" dirty="0"/>
          </a:p>
        </p:txBody>
      </p:sp>
    </p:spTree>
    <p:extLst>
      <p:ext uri="{BB962C8B-B14F-4D97-AF65-F5344CB8AC3E}">
        <p14:creationId xmlns:p14="http://schemas.microsoft.com/office/powerpoint/2010/main" val="35832219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ntacts">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D004BCDD-438B-4262-A7A6-82281A7B57E8}" type="datetime1">
              <a:rPr lang="en-GB" noProof="0" smtClean="0"/>
              <a:t>14/12/2020</a:t>
            </a:fld>
            <a:endParaRPr lang="en-GB"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669256" y="2609850"/>
            <a:ext cx="2159952" cy="1080000"/>
          </a:xfrm>
        </p:spPr>
        <p:txBody>
          <a:bodyPr/>
          <a:lstStyle>
            <a:lvl1pPr marL="0" indent="0">
              <a:spcBef>
                <a:spcPts val="0"/>
              </a:spcBef>
              <a:spcAft>
                <a:spcPts val="0"/>
              </a:spcAft>
              <a:buNone/>
              <a:defRPr sz="1200">
                <a:solidFill>
                  <a:schemeClr val="tx1"/>
                </a:solidFill>
              </a:defRPr>
            </a:lvl1pPr>
            <a:lvl2pPr marL="0" indent="0">
              <a:spcBef>
                <a:spcPts val="0"/>
              </a:spcBef>
              <a:spcAft>
                <a:spcPts val="0"/>
              </a:spcAft>
              <a:buFont typeface="Arial" panose="020B0604020202020204" pitchFamily="34" charset="0"/>
              <a:buNone/>
              <a:defRPr sz="1200">
                <a:solidFill>
                  <a:schemeClr val="tx1"/>
                </a:solidFill>
              </a:defRPr>
            </a:lvl2pPr>
            <a:lvl3pPr marL="538163" indent="0">
              <a:spcBef>
                <a:spcPts val="0"/>
              </a:spcBef>
              <a:buFont typeface="Arial" panose="020B0604020202020204" pitchFamily="34" charset="0"/>
              <a:buNone/>
              <a:defRPr sz="1200"/>
            </a:lvl3pPr>
            <a:lvl4pPr marL="538163" indent="0">
              <a:spcBef>
                <a:spcPts val="0"/>
              </a:spcBef>
              <a:buFont typeface="Arial" panose="020B0604020202020204" pitchFamily="34" charset="0"/>
              <a:buNone/>
              <a:defRPr sz="1200"/>
            </a:lvl4pPr>
            <a:lvl5pPr marL="198000" indent="0">
              <a:spcBef>
                <a:spcPts val="0"/>
              </a:spcBef>
              <a:buFont typeface="Arial" panose="020B0604020202020204" pitchFamily="34" charset="0"/>
              <a:buNone/>
              <a:defRPr sz="1200"/>
            </a:lvl5pPr>
          </a:lstStyle>
          <a:p>
            <a:pPr lvl="0"/>
            <a:r>
              <a:rPr lang="en-GB" noProof="0" dirty="0"/>
              <a:t>Click to edit                           master text style</a:t>
            </a:r>
          </a:p>
        </p:txBody>
      </p:sp>
      <p:sp>
        <p:nvSpPr>
          <p:cNvPr id="13" name="Espace réservé pour une image  2">
            <a:extLst>
              <a:ext uri="{FF2B5EF4-FFF2-40B4-BE49-F238E27FC236}">
                <a16:creationId xmlns:a16="http://schemas.microsoft.com/office/drawing/2014/main" id="{5BED94BE-DD75-4C1E-B01B-60AB1E40CB7E}"/>
              </a:ext>
            </a:extLst>
          </p:cNvPr>
          <p:cNvSpPr>
            <a:spLocks noGrp="1"/>
          </p:cNvSpPr>
          <p:nvPr>
            <p:ph type="pic" idx="1"/>
          </p:nvPr>
        </p:nvSpPr>
        <p:spPr>
          <a:xfrm>
            <a:off x="721227" y="2539344"/>
            <a:ext cx="720000" cy="1025387"/>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cxnSp>
        <p:nvCxnSpPr>
          <p:cNvPr id="14" name="Connecteur droit 13">
            <a:extLst>
              <a:ext uri="{FF2B5EF4-FFF2-40B4-BE49-F238E27FC236}">
                <a16:creationId xmlns:a16="http://schemas.microsoft.com/office/drawing/2014/main" id="{58A1500B-D2DF-4999-AD43-F723055563B0}"/>
              </a:ext>
            </a:extLst>
          </p:cNvPr>
          <p:cNvCxnSpPr>
            <a:cxnSpLocks/>
          </p:cNvCxnSpPr>
          <p:nvPr userDrawn="1"/>
        </p:nvCxnSpPr>
        <p:spPr>
          <a:xfrm>
            <a:off x="719138" y="2173289"/>
            <a:ext cx="721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texte 10">
            <a:extLst>
              <a:ext uri="{FF2B5EF4-FFF2-40B4-BE49-F238E27FC236}">
                <a16:creationId xmlns:a16="http://schemas.microsoft.com/office/drawing/2014/main" id="{C876B217-9621-42D1-8A29-7EBFCB884D52}"/>
              </a:ext>
            </a:extLst>
          </p:cNvPr>
          <p:cNvSpPr>
            <a:spLocks noGrp="1"/>
          </p:cNvSpPr>
          <p:nvPr>
            <p:ph type="body" sz="quarter" idx="14" hasCustomPrompt="1"/>
          </p:nvPr>
        </p:nvSpPr>
        <p:spPr>
          <a:xfrm>
            <a:off x="5491162" y="2609850"/>
            <a:ext cx="2159952" cy="1080000"/>
          </a:xfrm>
        </p:spPr>
        <p:txBody>
          <a:bodyPr/>
          <a:lstStyle>
            <a:lvl1pPr marL="0" indent="0">
              <a:spcBef>
                <a:spcPts val="0"/>
              </a:spcBef>
              <a:spcAft>
                <a:spcPts val="0"/>
              </a:spcAft>
              <a:buNone/>
              <a:defRPr sz="1200">
                <a:solidFill>
                  <a:schemeClr val="tx1"/>
                </a:solidFill>
              </a:defRPr>
            </a:lvl1pPr>
            <a:lvl2pPr marL="0" indent="0">
              <a:spcBef>
                <a:spcPts val="0"/>
              </a:spcBef>
              <a:spcAft>
                <a:spcPts val="0"/>
              </a:spcAft>
              <a:buFont typeface="Arial" panose="020B0604020202020204" pitchFamily="34" charset="0"/>
              <a:buNone/>
              <a:defRPr sz="1200">
                <a:solidFill>
                  <a:schemeClr val="tx1"/>
                </a:solidFill>
              </a:defRPr>
            </a:lvl2pPr>
            <a:lvl3pPr marL="538163" indent="0">
              <a:spcBef>
                <a:spcPts val="0"/>
              </a:spcBef>
              <a:spcAft>
                <a:spcPts val="0"/>
              </a:spcAft>
              <a:buFont typeface="Arial" panose="020B0604020202020204" pitchFamily="34" charset="0"/>
              <a:buNone/>
              <a:defRPr sz="1200"/>
            </a:lvl3pPr>
            <a:lvl4pPr marL="538163" indent="0">
              <a:spcBef>
                <a:spcPts val="0"/>
              </a:spcBef>
              <a:buFont typeface="Arial" panose="020B0604020202020204" pitchFamily="34" charset="0"/>
              <a:buNone/>
              <a:defRPr sz="1200"/>
            </a:lvl4pPr>
            <a:lvl5pPr marL="198000" indent="0">
              <a:spcBef>
                <a:spcPts val="0"/>
              </a:spcBef>
              <a:buFont typeface="Arial" panose="020B0604020202020204" pitchFamily="34" charset="0"/>
              <a:buNone/>
              <a:defRPr sz="1200"/>
            </a:lvl5pPr>
          </a:lstStyle>
          <a:p>
            <a:pPr lvl="0"/>
            <a:r>
              <a:rPr lang="en-GB" noProof="0" dirty="0"/>
              <a:t>Click to edit                           master text style</a:t>
            </a:r>
          </a:p>
        </p:txBody>
      </p:sp>
      <p:sp>
        <p:nvSpPr>
          <p:cNvPr id="16" name="Espace réservé pour une image  2">
            <a:extLst>
              <a:ext uri="{FF2B5EF4-FFF2-40B4-BE49-F238E27FC236}">
                <a16:creationId xmlns:a16="http://schemas.microsoft.com/office/drawing/2014/main" id="{75CC39B0-0E8B-4CE2-B9AD-73D04280452F}"/>
              </a:ext>
            </a:extLst>
          </p:cNvPr>
          <p:cNvSpPr>
            <a:spLocks noGrp="1"/>
          </p:cNvSpPr>
          <p:nvPr>
            <p:ph type="pic" idx="15"/>
          </p:nvPr>
        </p:nvSpPr>
        <p:spPr>
          <a:xfrm>
            <a:off x="4543133" y="2539344"/>
            <a:ext cx="720000" cy="1025387"/>
          </a:xfrm>
          <a:solidFill>
            <a:schemeClr val="bg1">
              <a:lumMod val="95000"/>
            </a:schemeClr>
          </a:solid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dirty="0"/>
          </a:p>
        </p:txBody>
      </p:sp>
      <p:cxnSp>
        <p:nvCxnSpPr>
          <p:cNvPr id="17" name="Connecteur droit 16">
            <a:extLst>
              <a:ext uri="{FF2B5EF4-FFF2-40B4-BE49-F238E27FC236}">
                <a16:creationId xmlns:a16="http://schemas.microsoft.com/office/drawing/2014/main" id="{D34B360F-4240-4975-83EB-12C71F3BB999}"/>
              </a:ext>
            </a:extLst>
          </p:cNvPr>
          <p:cNvCxnSpPr>
            <a:cxnSpLocks/>
          </p:cNvCxnSpPr>
          <p:nvPr userDrawn="1"/>
        </p:nvCxnSpPr>
        <p:spPr>
          <a:xfrm>
            <a:off x="4541044" y="2173289"/>
            <a:ext cx="721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2" name="ZoneTexte 21"/>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23" name="Rectangle 22"/>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9"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289592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BackCover">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96"/>
            <a:ext cx="11466576" cy="6113692"/>
          </a:xfrm>
          <a:prstGeom prst="rect">
            <a:avLst/>
          </a:prstGeom>
        </p:spPr>
      </p:pic>
      <p:sp>
        <p:nvSpPr>
          <p:cNvPr id="5" name="Espace réservé de la date 4">
            <a:extLst>
              <a:ext uri="{FF2B5EF4-FFF2-40B4-BE49-F238E27FC236}">
                <a16:creationId xmlns:a16="http://schemas.microsoft.com/office/drawing/2014/main" id="{18CABD3B-4902-4044-AF74-8BB4B6303E47}"/>
              </a:ext>
            </a:extLst>
          </p:cNvPr>
          <p:cNvSpPr>
            <a:spLocks noGrp="1"/>
          </p:cNvSpPr>
          <p:nvPr>
            <p:ph type="dt" sz="half" idx="10"/>
          </p:nvPr>
        </p:nvSpPr>
        <p:spPr/>
        <p:txBody>
          <a:bodyPr/>
          <a:lstStyle>
            <a:lvl1pPr>
              <a:defRPr>
                <a:solidFill>
                  <a:schemeClr val="tx1"/>
                </a:solidFill>
              </a:defRPr>
            </a:lvl1pPr>
          </a:lstStyle>
          <a:p>
            <a:fld id="{54DD7452-DF79-48ED-8DE6-56AC90015D9E}" type="datetime1">
              <a:rPr lang="en-GB" noProof="0" smtClean="0"/>
              <a:t>14/12/2020</a:t>
            </a:fld>
            <a:endParaRPr lang="en-GB" noProof="0" dirty="0"/>
          </a:p>
        </p:txBody>
      </p:sp>
      <p:sp>
        <p:nvSpPr>
          <p:cNvPr id="6" name="Espace réservé du pied de page 5">
            <a:extLst>
              <a:ext uri="{FF2B5EF4-FFF2-40B4-BE49-F238E27FC236}">
                <a16:creationId xmlns:a16="http://schemas.microsoft.com/office/drawing/2014/main" id="{DB1F0DAE-4269-48DD-BA61-9040EF637F29}"/>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7" name="Espace réservé du numéro de diapositive 6">
            <a:extLst>
              <a:ext uri="{FF2B5EF4-FFF2-40B4-BE49-F238E27FC236}">
                <a16:creationId xmlns:a16="http://schemas.microsoft.com/office/drawing/2014/main" id="{CF4E83E7-4CF8-40EA-B56F-05E4A503D6F8}"/>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8" name="ZoneTexte 17"/>
          <p:cNvSpPr txBox="1"/>
          <p:nvPr userDrawn="1"/>
        </p:nvSpPr>
        <p:spPr>
          <a:xfrm>
            <a:off x="252000" y="-384054"/>
            <a:ext cx="4080298" cy="276999"/>
          </a:xfrm>
          <a:prstGeom prst="rect">
            <a:avLst/>
          </a:prstGeom>
          <a:noFill/>
        </p:spPr>
        <p:txBody>
          <a:bodyPr wrap="square" rtlCol="0">
            <a:spAutoFit/>
          </a:bodyPr>
          <a:lstStyle/>
          <a:p>
            <a:r>
              <a:rPr lang="en-GB" sz="1200" noProof="0" dirty="0"/>
              <a:t>Colour of texts</a:t>
            </a:r>
          </a:p>
        </p:txBody>
      </p:sp>
      <p:sp>
        <p:nvSpPr>
          <p:cNvPr id="21" name="Rectangle 2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38" name="Titre 1">
            <a:extLst>
              <a:ext uri="{FF2B5EF4-FFF2-40B4-BE49-F238E27FC236}">
                <a16:creationId xmlns:a16="http://schemas.microsoft.com/office/drawing/2014/main" id="{2A05F2E9-0514-4CF2-B6ED-CD31C493C13E}"/>
              </a:ext>
            </a:extLst>
          </p:cNvPr>
          <p:cNvSpPr>
            <a:spLocks noGrp="1"/>
          </p:cNvSpPr>
          <p:nvPr>
            <p:ph type="title" hasCustomPrompt="1"/>
          </p:nvPr>
        </p:nvSpPr>
        <p:spPr>
          <a:xfrm>
            <a:off x="718623" y="1706796"/>
            <a:ext cx="7806811" cy="612000"/>
          </a:xfrm>
        </p:spPr>
        <p:txBody>
          <a:bodyPr anchor="t"/>
          <a:lstStyle>
            <a:lvl1pPr>
              <a:defRPr sz="3200" b="1">
                <a:solidFill>
                  <a:schemeClr val="bg1"/>
                </a:solidFill>
              </a:defRPr>
            </a:lvl1pPr>
          </a:lstStyle>
          <a:p>
            <a:r>
              <a:rPr lang="en-GB" noProof="0" dirty="0"/>
              <a:t>Click to edit master text style</a:t>
            </a:r>
          </a:p>
        </p:txBody>
      </p:sp>
      <p:sp>
        <p:nvSpPr>
          <p:cNvPr id="39" name="Espace réservé du contenu 2">
            <a:extLst>
              <a:ext uri="{FF2B5EF4-FFF2-40B4-BE49-F238E27FC236}">
                <a16:creationId xmlns:a16="http://schemas.microsoft.com/office/drawing/2014/main" id="{D2F2C921-3C6C-48BB-816E-2BA34238BA53}"/>
              </a:ext>
            </a:extLst>
          </p:cNvPr>
          <p:cNvSpPr>
            <a:spLocks noGrp="1"/>
          </p:cNvSpPr>
          <p:nvPr>
            <p:ph idx="1" hasCustomPrompt="1"/>
          </p:nvPr>
        </p:nvSpPr>
        <p:spPr>
          <a:xfrm>
            <a:off x="719931" y="3290094"/>
            <a:ext cx="2844000" cy="1080000"/>
          </a:xfrm>
        </p:spPr>
        <p:txBody>
          <a:bodyPr/>
          <a:lstStyle>
            <a:lvl1pPr marL="0" indent="0">
              <a:spcBef>
                <a:spcPts val="0"/>
              </a:spcBef>
              <a:buNone/>
              <a:defRPr sz="800" b="0">
                <a:solidFill>
                  <a:schemeClr val="bg1"/>
                </a:solidFill>
              </a:defRPr>
            </a:lvl1pPr>
            <a:lvl2pPr marL="0" indent="0">
              <a:spcBef>
                <a:spcPts val="0"/>
              </a:spcBef>
              <a:buFont typeface="Arial" panose="020B0604020202020204" pitchFamily="34" charset="0"/>
              <a:buNone/>
              <a:defRPr sz="800" b="0">
                <a:solidFill>
                  <a:schemeClr val="bg1"/>
                </a:solidFill>
              </a:defRPr>
            </a:lvl2pPr>
            <a:lvl3pPr marL="538163" indent="0">
              <a:spcBef>
                <a:spcPts val="0"/>
              </a:spcBef>
              <a:buFont typeface="Arial" panose="020B0604020202020204" pitchFamily="34" charset="0"/>
              <a:buNone/>
              <a:defRPr sz="800" b="0"/>
            </a:lvl3pPr>
            <a:lvl4pPr marL="538163" indent="0">
              <a:spcBef>
                <a:spcPts val="0"/>
              </a:spcBef>
              <a:buFont typeface="Arial" panose="020B0604020202020204" pitchFamily="34" charset="0"/>
              <a:buNone/>
              <a:defRPr sz="800" b="0"/>
            </a:lvl4pPr>
            <a:lvl5pPr marL="198000" indent="0">
              <a:spcBef>
                <a:spcPts val="0"/>
              </a:spcBef>
              <a:buFont typeface="Arial" panose="020B0604020202020204" pitchFamily="34" charset="0"/>
              <a:buNone/>
              <a:defRPr sz="800" b="0"/>
            </a:lvl5pPr>
            <a:lvl6pPr>
              <a:defRPr sz="2000"/>
            </a:lvl6pPr>
            <a:lvl7pPr>
              <a:defRPr sz="2000"/>
            </a:lvl7pPr>
            <a:lvl8pPr>
              <a:defRPr sz="2000"/>
            </a:lvl8pPr>
            <a:lvl9pPr>
              <a:defRPr sz="2000"/>
            </a:lvl9pPr>
          </a:lstStyle>
          <a:p>
            <a:r>
              <a:rPr lang="en-GB" noProof="0" dirty="0"/>
              <a:t>Text on several lines.</a:t>
            </a:r>
          </a:p>
        </p:txBody>
      </p:sp>
      <p:cxnSp>
        <p:nvCxnSpPr>
          <p:cNvPr id="48" name="Connecteur droit 47">
            <a:extLst>
              <a:ext uri="{FF2B5EF4-FFF2-40B4-BE49-F238E27FC236}">
                <a16:creationId xmlns:a16="http://schemas.microsoft.com/office/drawing/2014/main" id="{8832A72E-DA14-460B-8E61-E5027E89EF4F}"/>
              </a:ext>
            </a:extLst>
          </p:cNvPr>
          <p:cNvCxnSpPr>
            <a:cxnSpLocks/>
          </p:cNvCxnSpPr>
          <p:nvPr userDrawn="1"/>
        </p:nvCxnSpPr>
        <p:spPr>
          <a:xfrm>
            <a:off x="719138" y="2512219"/>
            <a:ext cx="721518" cy="0"/>
          </a:xfrm>
          <a:prstGeom prst="line">
            <a:avLst/>
          </a:prstGeom>
          <a:noFill/>
          <a:ln w="38100" cap="flat" cmpd="sng" algn="ctr">
            <a:solidFill>
              <a:schemeClr val="bg1"/>
            </a:solidFill>
            <a:prstDash val="solid"/>
            <a:miter lim="800000"/>
          </a:ln>
          <a:effectLst/>
        </p:spPr>
      </p:cxnSp>
    </p:spTree>
    <p:extLst>
      <p:ext uri="{BB962C8B-B14F-4D97-AF65-F5344CB8AC3E}">
        <p14:creationId xmlns:p14="http://schemas.microsoft.com/office/powerpoint/2010/main" val="311005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a:t>Title</a:t>
            </a:r>
            <a:endParaRPr lang="fr-FR" dirty="0"/>
          </a:p>
        </p:txBody>
      </p:sp>
      <p:sp>
        <p:nvSpPr>
          <p:cNvPr id="3" name="Espace réservé de la date 2"/>
          <p:cNvSpPr>
            <a:spLocks noGrp="1"/>
          </p:cNvSpPr>
          <p:nvPr>
            <p:ph type="dt" sz="half" idx="10"/>
          </p:nvPr>
        </p:nvSpPr>
        <p:spPr bwMode="gray"/>
        <p:txBody>
          <a:bodyPr/>
          <a:lstStyle/>
          <a:p>
            <a:r>
              <a:rPr lang="en-US" dirty="0"/>
              <a:t>13th May 2015</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en-GB" dirty="0"/>
              <a:t>Confidential</a:t>
            </a:r>
            <a:endParaRPr lang="fr-FR" dirty="0"/>
          </a:p>
        </p:txBody>
      </p:sp>
      <p:sp>
        <p:nvSpPr>
          <p:cNvPr id="5" name="Espace réservé du numéro de diapositive 4"/>
          <p:cNvSpPr>
            <a:spLocks noGrp="1"/>
          </p:cNvSpPr>
          <p:nvPr>
            <p:ph type="sldNum" sz="quarter" idx="12"/>
          </p:nvPr>
        </p:nvSpPr>
        <p:spPr bwMode="gray"/>
        <p:txBody>
          <a:bodyPr/>
          <a:lstStyle/>
          <a:p>
            <a:fld id="{AF43E6FD-AB27-4108-A2FC-346BB5F75E3F}" type="slidenum">
              <a:rPr lang="fr-FR" smtClean="0"/>
              <a:pPr/>
              <a:t>‹#›</a:t>
            </a:fld>
            <a:endParaRPr lang="fr-FR" dirty="0"/>
          </a:p>
        </p:txBody>
      </p:sp>
    </p:spTree>
    <p:extLst>
      <p:ext uri="{BB962C8B-B14F-4D97-AF65-F5344CB8AC3E}">
        <p14:creationId xmlns:p14="http://schemas.microsoft.com/office/powerpoint/2010/main" val="4211454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875" y="1"/>
            <a:ext cx="12192000" cy="1877484"/>
          </a:xfrm>
          <a:prstGeom prst="rect">
            <a:avLst/>
          </a:prstGeom>
        </p:spPr>
      </p:pic>
      <p:sp>
        <p:nvSpPr>
          <p:cNvPr id="8" name="Titre 7"/>
          <p:cNvSpPr>
            <a:spLocks noGrp="1"/>
          </p:cNvSpPr>
          <p:nvPr>
            <p:ph type="title" hasCustomPrompt="1"/>
          </p:nvPr>
        </p:nvSpPr>
        <p:spPr bwMode="gray"/>
        <p:txBody>
          <a:bodyPr/>
          <a:lstStyle/>
          <a:p>
            <a:r>
              <a:rPr lang="en-GB" noProof="0" dirty="0"/>
              <a:t>Title</a:t>
            </a:r>
            <a:endParaRPr lang="fr-FR" dirty="0"/>
          </a:p>
        </p:txBody>
      </p:sp>
      <p:sp>
        <p:nvSpPr>
          <p:cNvPr id="12" name="Espace réservé du contenu 11"/>
          <p:cNvSpPr>
            <a:spLocks noGrp="1"/>
          </p:cNvSpPr>
          <p:nvPr>
            <p:ph sz="quarter" idx="13" hasCustomPrompt="1"/>
          </p:nvPr>
        </p:nvSpPr>
        <p:spPr bwMode="gray">
          <a:xfrm>
            <a:off x="687917" y="1979086"/>
            <a:ext cx="10784416" cy="3956049"/>
          </a:xfrm>
        </p:spPr>
        <p:txBody>
          <a:bodyPr/>
          <a:lstStyle/>
          <a:p>
            <a:pPr lvl="0"/>
            <a:r>
              <a:rPr lang="en-GB" noProof="0" dirty="0"/>
              <a:t>Text level one</a:t>
            </a:r>
          </a:p>
          <a:p>
            <a:pPr lvl="1"/>
            <a:r>
              <a:rPr lang="en-GB" noProof="0" dirty="0"/>
              <a:t>Text level two</a:t>
            </a:r>
          </a:p>
          <a:p>
            <a:pPr lvl="2"/>
            <a:r>
              <a:rPr lang="en-GB" noProof="0" dirty="0"/>
              <a:t>Text level three</a:t>
            </a:r>
          </a:p>
        </p:txBody>
      </p:sp>
      <p:sp>
        <p:nvSpPr>
          <p:cNvPr id="6" name="Rectangle 5"/>
          <p:cNvSpPr/>
          <p:nvPr/>
        </p:nvSpPr>
        <p:spPr>
          <a:xfrm>
            <a:off x="4" y="6706470"/>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1382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3_Cover Sopra Steria">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728135" y="4598821"/>
            <a:ext cx="7300428" cy="410369"/>
          </a:xfrm>
        </p:spPr>
        <p:txBody>
          <a:bodyPr/>
          <a:lstStyle/>
          <a:p>
            <a:r>
              <a:rPr lang="en-US">
                <a:solidFill>
                  <a:schemeClr val="accent1"/>
                </a:solidFill>
              </a:rPr>
              <a:t>Click to edit Master subtitle style</a:t>
            </a:r>
            <a:endParaRPr lang="en-GB" dirty="0">
              <a:solidFill>
                <a:schemeClr val="accent1"/>
              </a:solidFill>
            </a:endParaRPr>
          </a:p>
        </p:txBody>
      </p:sp>
      <p:sp>
        <p:nvSpPr>
          <p:cNvPr id="11" name="Title 10"/>
          <p:cNvSpPr>
            <a:spLocks noGrp="1"/>
          </p:cNvSpPr>
          <p:nvPr>
            <p:ph type="ctrTitle"/>
          </p:nvPr>
        </p:nvSpPr>
        <p:spPr>
          <a:xfrm>
            <a:off x="735846" y="4017495"/>
            <a:ext cx="7292716" cy="566281"/>
          </a:xfrm>
        </p:spPr>
        <p:txBody>
          <a:bodyPr/>
          <a:lstStyle/>
          <a:p>
            <a:r>
              <a:rPr lang="en-US">
                <a:solidFill>
                  <a:schemeClr val="tx1"/>
                </a:solidFill>
              </a:rPr>
              <a:t>Click to edit Master title style</a:t>
            </a:r>
            <a:endParaRPr lang="en-GB" dirty="0">
              <a:solidFill>
                <a:schemeClr val="tx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63517" y="1"/>
            <a:ext cx="3728483" cy="928559"/>
          </a:xfrm>
          <a:prstGeom prst="rect">
            <a:avLst/>
          </a:prstGeom>
        </p:spPr>
      </p:pic>
    </p:spTree>
    <p:extLst>
      <p:ext uri="{BB962C8B-B14F-4D97-AF65-F5344CB8AC3E}">
        <p14:creationId xmlns:p14="http://schemas.microsoft.com/office/powerpoint/2010/main" val="195342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Photo_WhiteText">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0" y="0"/>
            <a:ext cx="11473200" cy="5417345"/>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6" y="788400"/>
            <a:ext cx="6120000" cy="1980000"/>
          </a:xfrm>
        </p:spPr>
        <p:txBody>
          <a:bodyPr anchor="b"/>
          <a:lstStyle>
            <a:lvl1pPr algn="l">
              <a:defRPr sz="4000" b="1">
                <a:solidFill>
                  <a:schemeClr val="bg1"/>
                </a:solidFill>
              </a:defRPr>
            </a:lvl1pPr>
          </a:lstStyle>
          <a:p>
            <a:r>
              <a:rPr lang="en-GB" noProof="0" dirty="0"/>
              <a:t>Click to edit</a:t>
            </a:r>
            <a:br>
              <a:rPr lang="en-GB" noProof="0" dirty="0"/>
            </a:br>
            <a:r>
              <a:rPr lang="en-GB" noProof="0" dirty="0"/>
              <a:t>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719556" y="3785955"/>
            <a:ext cx="5475216" cy="540000"/>
          </a:xfrm>
        </p:spPr>
        <p:txBody>
          <a:bodyPr anchor="t"/>
          <a:lstStyle>
            <a:lvl1pPr marL="0" indent="0" algn="l">
              <a:buNone/>
              <a:defRPr sz="1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title style</a:t>
            </a:r>
          </a:p>
        </p:txBody>
      </p:sp>
      <p:sp>
        <p:nvSpPr>
          <p:cNvPr id="7" name="Rectangle 6"/>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8" name="ZoneTexte 7"/>
          <p:cNvSpPr txBox="1"/>
          <p:nvPr userDrawn="1"/>
        </p:nvSpPr>
        <p:spPr>
          <a:xfrm>
            <a:off x="545702" y="-384054"/>
            <a:ext cx="4080298" cy="276999"/>
          </a:xfrm>
          <a:prstGeom prst="rect">
            <a:avLst/>
          </a:prstGeom>
          <a:noFill/>
        </p:spPr>
        <p:txBody>
          <a:bodyPr wrap="square" rtlCol="0">
            <a:spAutoFit/>
          </a:bodyPr>
          <a:lstStyle/>
          <a:p>
            <a:r>
              <a:rPr lang="en-GB" sz="1200" noProof="0" dirty="0"/>
              <a:t>Colour of text</a:t>
            </a:r>
          </a:p>
        </p:txBody>
      </p:sp>
      <p:sp>
        <p:nvSpPr>
          <p:cNvPr id="9" name="Rectangle 8"/>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543" y="6021827"/>
            <a:ext cx="2705573" cy="371353"/>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214291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ummary_ColorGradient_WhiteText">
    <p:spTree>
      <p:nvGrpSpPr>
        <p:cNvPr id="1" name=""/>
        <p:cNvGrpSpPr/>
        <p:nvPr/>
      </p:nvGrpSpPr>
      <p:grpSpPr>
        <a:xfrm>
          <a:off x="0" y="0"/>
          <a:ext cx="0" cy="0"/>
          <a:chOff x="0" y="0"/>
          <a:chExt cx="0" cy="0"/>
        </a:xfrm>
      </p:grpSpPr>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19"/>
            <a:ext cx="12192000" cy="6114288"/>
          </a:xfrm>
          <a:prstGeom prst="rect">
            <a:avLst/>
          </a:prstGeom>
        </p:spPr>
      </p:pic>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23106" y="1741479"/>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01</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EEA1175E-0F15-48A9-ABD1-EF7ADF4CB58E}" type="datetime1">
              <a:rPr lang="en-GB" noProof="0" smtClean="0"/>
              <a:t>14/12/2020</a:t>
            </a:fld>
            <a:endParaRPr lang="en-GB"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619250" y="1741479"/>
            <a:ext cx="9851389" cy="609619"/>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4" name="Espace réservé du texte 2">
            <a:extLst>
              <a:ext uri="{FF2B5EF4-FFF2-40B4-BE49-F238E27FC236}">
                <a16:creationId xmlns:a16="http://schemas.microsoft.com/office/drawing/2014/main" id="{A4F7D656-C6A7-4E40-8463-1DA89AD87874}"/>
              </a:ext>
            </a:extLst>
          </p:cNvPr>
          <p:cNvSpPr>
            <a:spLocks noGrp="1"/>
          </p:cNvSpPr>
          <p:nvPr>
            <p:ph type="body" idx="14" hasCustomPrompt="1"/>
          </p:nvPr>
        </p:nvSpPr>
        <p:spPr>
          <a:xfrm>
            <a:off x="723106" y="2403943"/>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02</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1619250" y="2403944"/>
            <a:ext cx="9851389" cy="611523"/>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6" name="Espace réservé du texte 2">
            <a:extLst>
              <a:ext uri="{FF2B5EF4-FFF2-40B4-BE49-F238E27FC236}">
                <a16:creationId xmlns:a16="http://schemas.microsoft.com/office/drawing/2014/main" id="{1077578B-007D-4CE7-BBC2-92FD4954E069}"/>
              </a:ext>
            </a:extLst>
          </p:cNvPr>
          <p:cNvSpPr>
            <a:spLocks noGrp="1"/>
          </p:cNvSpPr>
          <p:nvPr>
            <p:ph type="body" idx="16" hasCustomPrompt="1"/>
          </p:nvPr>
        </p:nvSpPr>
        <p:spPr>
          <a:xfrm>
            <a:off x="723106" y="3066407"/>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03</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1619250" y="3066408"/>
            <a:ext cx="9851389" cy="612000"/>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8" name="Espace réservé du texte 2">
            <a:extLst>
              <a:ext uri="{FF2B5EF4-FFF2-40B4-BE49-F238E27FC236}">
                <a16:creationId xmlns:a16="http://schemas.microsoft.com/office/drawing/2014/main" id="{339BA69C-B1C0-479F-9F80-102E4524E735}"/>
              </a:ext>
            </a:extLst>
          </p:cNvPr>
          <p:cNvSpPr>
            <a:spLocks noGrp="1"/>
          </p:cNvSpPr>
          <p:nvPr>
            <p:ph type="body" idx="18" hasCustomPrompt="1"/>
          </p:nvPr>
        </p:nvSpPr>
        <p:spPr>
          <a:xfrm>
            <a:off x="723106" y="3728871"/>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04</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1619250" y="3728872"/>
            <a:ext cx="9851389" cy="611999"/>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0" name="Espace réservé du texte 2">
            <a:extLst>
              <a:ext uri="{FF2B5EF4-FFF2-40B4-BE49-F238E27FC236}">
                <a16:creationId xmlns:a16="http://schemas.microsoft.com/office/drawing/2014/main" id="{9261F303-D033-4A3A-9F3D-70FE683684C3}"/>
              </a:ext>
            </a:extLst>
          </p:cNvPr>
          <p:cNvSpPr>
            <a:spLocks noGrp="1"/>
          </p:cNvSpPr>
          <p:nvPr>
            <p:ph type="body" idx="20" hasCustomPrompt="1"/>
          </p:nvPr>
        </p:nvSpPr>
        <p:spPr>
          <a:xfrm>
            <a:off x="723106" y="4391335"/>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05</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1619250" y="4391335"/>
            <a:ext cx="9851389" cy="617239"/>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2" name="Espace réservé du texte 2">
            <a:extLst>
              <a:ext uri="{FF2B5EF4-FFF2-40B4-BE49-F238E27FC236}">
                <a16:creationId xmlns:a16="http://schemas.microsoft.com/office/drawing/2014/main" id="{12FB7891-B5C9-49E2-B6B5-598576E6F4B4}"/>
              </a:ext>
            </a:extLst>
          </p:cNvPr>
          <p:cNvSpPr>
            <a:spLocks noGrp="1"/>
          </p:cNvSpPr>
          <p:nvPr>
            <p:ph type="body" idx="22" hasCustomPrompt="1"/>
          </p:nvPr>
        </p:nvSpPr>
        <p:spPr>
          <a:xfrm>
            <a:off x="723106" y="5053798"/>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06</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1619250" y="5053799"/>
            <a:ext cx="9851389" cy="612000"/>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4" name="ZoneTexte 23"/>
          <p:cNvSpPr txBox="1"/>
          <p:nvPr userDrawn="1"/>
        </p:nvSpPr>
        <p:spPr>
          <a:xfrm>
            <a:off x="252000" y="-384054"/>
            <a:ext cx="4080298" cy="276999"/>
          </a:xfrm>
          <a:prstGeom prst="rect">
            <a:avLst/>
          </a:prstGeom>
          <a:noFill/>
        </p:spPr>
        <p:txBody>
          <a:bodyPr wrap="square" rtlCol="0">
            <a:spAutoFit/>
          </a:bodyPr>
          <a:lstStyle/>
          <a:p>
            <a:r>
              <a:rPr lang="en-GB" sz="1200" noProof="0" dirty="0"/>
              <a:t>Colour of text</a:t>
            </a:r>
          </a:p>
        </p:txBody>
      </p:sp>
      <p:sp>
        <p:nvSpPr>
          <p:cNvPr id="25" name="Rectangle 24"/>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30"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solidFill>
                  <a:schemeClr val="bg1"/>
                </a:solidFill>
              </a:defRPr>
            </a:lvl1pPr>
          </a:lstStyle>
          <a:p>
            <a:r>
              <a:rPr lang="en-GB" noProof="0" dirty="0"/>
              <a:t>Click to edit master title style</a:t>
            </a:r>
          </a:p>
        </p:txBody>
      </p:sp>
    </p:spTree>
    <p:extLst>
      <p:ext uri="{BB962C8B-B14F-4D97-AF65-F5344CB8AC3E}">
        <p14:creationId xmlns:p14="http://schemas.microsoft.com/office/powerpoint/2010/main" val="228669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mmary_LargePhoto_RedText">
    <p:spTree>
      <p:nvGrpSpPr>
        <p:cNvPr id="1" name=""/>
        <p:cNvGrpSpPr/>
        <p:nvPr/>
      </p:nvGrpSpPr>
      <p:grpSpPr>
        <a:xfrm>
          <a:off x="0" y="0"/>
          <a:ext cx="0" cy="0"/>
          <a:chOff x="0" y="0"/>
          <a:chExt cx="0" cy="0"/>
        </a:xfrm>
      </p:grpSpPr>
      <p:sp>
        <p:nvSpPr>
          <p:cNvPr id="29" name="Espace réservé pour une image  2">
            <a:extLst>
              <a:ext uri="{FF2B5EF4-FFF2-40B4-BE49-F238E27FC236}">
                <a16:creationId xmlns:a16="http://schemas.microsoft.com/office/drawing/2014/main" id="{EC36A585-7370-41B5-873A-8B80E3E462EB}"/>
              </a:ext>
            </a:extLst>
          </p:cNvPr>
          <p:cNvSpPr>
            <a:spLocks noGrp="1"/>
          </p:cNvSpPr>
          <p:nvPr>
            <p:ph type="pic" idx="24"/>
          </p:nvPr>
        </p:nvSpPr>
        <p:spPr>
          <a:xfrm>
            <a:off x="0" y="0"/>
            <a:ext cx="12192000"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5880707" y="1301230"/>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01</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E8CD19EE-D04F-42D8-8DEE-1ED8ADCC2882}" type="datetime1">
              <a:rPr lang="en-GB" noProof="0" smtClean="0"/>
              <a:t>14/12/2020</a:t>
            </a:fld>
            <a:endParaRPr lang="en-GB"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741134" y="1301230"/>
            <a:ext cx="4729506" cy="621525"/>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4" name="Espace réservé du texte 2">
            <a:extLst>
              <a:ext uri="{FF2B5EF4-FFF2-40B4-BE49-F238E27FC236}">
                <a16:creationId xmlns:a16="http://schemas.microsoft.com/office/drawing/2014/main" id="{A4F7D656-C6A7-4E40-8463-1DA89AD87874}"/>
              </a:ext>
            </a:extLst>
          </p:cNvPr>
          <p:cNvSpPr>
            <a:spLocks noGrp="1"/>
          </p:cNvSpPr>
          <p:nvPr>
            <p:ph type="body" idx="14" hasCustomPrompt="1"/>
          </p:nvPr>
        </p:nvSpPr>
        <p:spPr>
          <a:xfrm>
            <a:off x="5880707" y="1925594"/>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02</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6741134" y="1922755"/>
            <a:ext cx="4729506" cy="621984"/>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6" name="Espace réservé du texte 2">
            <a:extLst>
              <a:ext uri="{FF2B5EF4-FFF2-40B4-BE49-F238E27FC236}">
                <a16:creationId xmlns:a16="http://schemas.microsoft.com/office/drawing/2014/main" id="{1077578B-007D-4CE7-BBC2-92FD4954E069}"/>
              </a:ext>
            </a:extLst>
          </p:cNvPr>
          <p:cNvSpPr>
            <a:spLocks noGrp="1"/>
          </p:cNvSpPr>
          <p:nvPr>
            <p:ph type="body" idx="16" hasCustomPrompt="1"/>
          </p:nvPr>
        </p:nvSpPr>
        <p:spPr>
          <a:xfrm>
            <a:off x="5880707" y="2549958"/>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03</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6741134" y="2544740"/>
            <a:ext cx="4729506" cy="621982"/>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8" name="Espace réservé du texte 2">
            <a:extLst>
              <a:ext uri="{FF2B5EF4-FFF2-40B4-BE49-F238E27FC236}">
                <a16:creationId xmlns:a16="http://schemas.microsoft.com/office/drawing/2014/main" id="{339BA69C-B1C0-479F-9F80-102E4524E735}"/>
              </a:ext>
            </a:extLst>
          </p:cNvPr>
          <p:cNvSpPr>
            <a:spLocks noGrp="1"/>
          </p:cNvSpPr>
          <p:nvPr>
            <p:ph type="body" idx="18" hasCustomPrompt="1"/>
          </p:nvPr>
        </p:nvSpPr>
        <p:spPr>
          <a:xfrm>
            <a:off x="5880707" y="3174322"/>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04</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6741134" y="3174323"/>
            <a:ext cx="4729506" cy="614382"/>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0" name="Espace réservé du texte 2">
            <a:extLst>
              <a:ext uri="{FF2B5EF4-FFF2-40B4-BE49-F238E27FC236}">
                <a16:creationId xmlns:a16="http://schemas.microsoft.com/office/drawing/2014/main" id="{9261F303-D033-4A3A-9F3D-70FE683684C3}"/>
              </a:ext>
            </a:extLst>
          </p:cNvPr>
          <p:cNvSpPr>
            <a:spLocks noGrp="1"/>
          </p:cNvSpPr>
          <p:nvPr>
            <p:ph type="body" idx="20" hasCustomPrompt="1"/>
          </p:nvPr>
        </p:nvSpPr>
        <p:spPr>
          <a:xfrm>
            <a:off x="5880707" y="3798686"/>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05</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6741134" y="3796306"/>
            <a:ext cx="4729506" cy="614381"/>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2" name="Espace réservé du texte 2">
            <a:extLst>
              <a:ext uri="{FF2B5EF4-FFF2-40B4-BE49-F238E27FC236}">
                <a16:creationId xmlns:a16="http://schemas.microsoft.com/office/drawing/2014/main" id="{12FB7891-B5C9-49E2-B6B5-598576E6F4B4}"/>
              </a:ext>
            </a:extLst>
          </p:cNvPr>
          <p:cNvSpPr>
            <a:spLocks noGrp="1"/>
          </p:cNvSpPr>
          <p:nvPr>
            <p:ph type="body" idx="22" hasCustomPrompt="1"/>
          </p:nvPr>
        </p:nvSpPr>
        <p:spPr>
          <a:xfrm>
            <a:off x="5880707" y="4423049"/>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06</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6741134" y="4418289"/>
            <a:ext cx="4729506" cy="614380"/>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4" name="Rectangle 23"/>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5" name="ZoneTexte 24"/>
          <p:cNvSpPr txBox="1"/>
          <p:nvPr userDrawn="1"/>
        </p:nvSpPr>
        <p:spPr>
          <a:xfrm>
            <a:off x="841708" y="-384054"/>
            <a:ext cx="4080298" cy="276999"/>
          </a:xfrm>
          <a:prstGeom prst="rect">
            <a:avLst/>
          </a:prstGeom>
          <a:noFill/>
        </p:spPr>
        <p:txBody>
          <a:bodyPr wrap="square" rtlCol="0">
            <a:spAutoFit/>
          </a:bodyPr>
          <a:lstStyle/>
          <a:p>
            <a:r>
              <a:rPr lang="en-GB" sz="1200" noProof="0" dirty="0"/>
              <a:t>Colour of texts</a:t>
            </a:r>
          </a:p>
        </p:txBody>
      </p:sp>
      <p:sp>
        <p:nvSpPr>
          <p:cNvPr id="26" name="Rectangle 25"/>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7" name="Rectangle 26"/>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38"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341846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ummary_SmallPhoto_RedText">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30AA050E-FAE8-4DD9-8FEA-A4C833BC5D92}" type="datetime1">
              <a:rPr lang="en-GB" noProof="0" smtClean="0"/>
              <a:t>14/12/2020</a:t>
            </a:fld>
            <a:endParaRPr lang="en-GB"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719136" y="1826419"/>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719136" y="2490788"/>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719136" y="3155157"/>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719136" y="3819526"/>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719136" y="4483895"/>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719136" y="5148262"/>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4" name="Espace réservé pour une image  2">
            <a:extLst>
              <a:ext uri="{FF2B5EF4-FFF2-40B4-BE49-F238E27FC236}">
                <a16:creationId xmlns:a16="http://schemas.microsoft.com/office/drawing/2014/main" id="{6308D7D9-6833-45E5-89E1-E5B5B2F4792C}"/>
              </a:ext>
            </a:extLst>
          </p:cNvPr>
          <p:cNvSpPr>
            <a:spLocks noGrp="1"/>
          </p:cNvSpPr>
          <p:nvPr>
            <p:ph type="pic" idx="24"/>
          </p:nvPr>
        </p:nvSpPr>
        <p:spPr>
          <a:xfrm>
            <a:off x="6788894" y="1410981"/>
            <a:ext cx="4680000" cy="4680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13" name="Rectangle 12"/>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4" name="ZoneTexte 13"/>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6" name="Rectangle 15"/>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6"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314695172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First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chemeClr val="tx2"/>
                </a:solidFill>
              </a:defRPr>
            </a:lvl1pPr>
          </a:lstStyle>
          <a:p>
            <a:r>
              <a:rPr lang="en-GB" noProof="0" dirty="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a:t>
            </a:r>
          </a:p>
          <a:p>
            <a:pPr lvl="0"/>
            <a:r>
              <a:rPr lang="en-GB" noProof="0" dirty="0"/>
              <a:t>master title style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356FA729-AEC8-4483-ACC8-6CCC53672EC4}" type="datetime1">
              <a:rPr lang="en-GB" noProof="0" smtClean="0"/>
              <a:t>14/12/2020</a:t>
            </a:fld>
            <a:endParaRPr lang="en-GB"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dirty="0"/>
              <a:t>Click to edit master text style</a:t>
            </a:r>
          </a:p>
        </p:txBody>
      </p:sp>
      <p:sp>
        <p:nvSpPr>
          <p:cNvPr id="10" name="ZoneTexte 9"/>
          <p:cNvSpPr txBox="1"/>
          <p:nvPr userDrawn="1"/>
        </p:nvSpPr>
        <p:spPr>
          <a:xfrm>
            <a:off x="252000" y="-384054"/>
            <a:ext cx="4080298" cy="276999"/>
          </a:xfrm>
          <a:prstGeom prst="rect">
            <a:avLst/>
          </a:prstGeom>
          <a:noFill/>
        </p:spPr>
        <p:txBody>
          <a:bodyPr wrap="square" rtlCol="0">
            <a:spAutoFit/>
          </a:bodyPr>
          <a:lstStyle/>
          <a:p>
            <a:r>
              <a:rPr lang="en-GB" sz="1200" noProof="0" dirty="0"/>
              <a:t>Colour of number</a:t>
            </a:r>
          </a:p>
        </p:txBody>
      </p:sp>
      <p:sp>
        <p:nvSpPr>
          <p:cNvPr id="12" name="Rectangle 11"/>
          <p:cNvSpPr/>
          <p:nvPr userDrawn="1"/>
        </p:nvSpPr>
        <p:spPr>
          <a:xfrm>
            <a:off x="0"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8" name="Rectangle 17"/>
          <p:cNvSpPr/>
          <p:nvPr userDrawn="1"/>
        </p:nvSpPr>
        <p:spPr>
          <a:xfrm>
            <a:off x="0" y="-1297"/>
            <a:ext cx="6089904" cy="6114312"/>
          </a:xfrm>
          <a:prstGeom prst="rect">
            <a:avLst/>
          </a:prstGeom>
          <a:gradFill flip="none" rotWithShape="1">
            <a:gsLst>
              <a:gs pos="50000">
                <a:schemeClr val="tx2"/>
              </a:gs>
              <a:gs pos="100000">
                <a:schemeClr val="bg2"/>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solidFill>
                <a:schemeClr val="tx1"/>
              </a:solidFill>
            </a:endParaRPr>
          </a:p>
        </p:txBody>
      </p:sp>
    </p:spTree>
    <p:extLst>
      <p:ext uri="{BB962C8B-B14F-4D97-AF65-F5344CB8AC3E}">
        <p14:creationId xmlns:p14="http://schemas.microsoft.com/office/powerpoint/2010/main" val="147284912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ond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rgbClr val="8D1D82"/>
                </a:solidFill>
              </a:defRPr>
            </a:lvl1pPr>
          </a:lstStyle>
          <a:p>
            <a:r>
              <a:rPr lang="en-GB" noProof="0" dirty="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a:t>
            </a:r>
          </a:p>
          <a:p>
            <a:pPr lvl="0"/>
            <a:r>
              <a:rPr lang="en-GB" noProof="0" dirty="0"/>
              <a:t>master title style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56412C5B-65D3-4141-AF66-340E5A2C2BB3}" type="datetime1">
              <a:rPr lang="en-GB" noProof="0" smtClean="0"/>
              <a:t>14/12/2020</a:t>
            </a:fld>
            <a:endParaRPr lang="en-GB"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dirty="0"/>
              <a:t>Click to edit master text style</a:t>
            </a:r>
          </a:p>
        </p:txBody>
      </p:sp>
      <p:sp>
        <p:nvSpPr>
          <p:cNvPr id="12" name="ZoneTexte 11"/>
          <p:cNvSpPr txBox="1"/>
          <p:nvPr userDrawn="1"/>
        </p:nvSpPr>
        <p:spPr>
          <a:xfrm>
            <a:off x="252000" y="-384054"/>
            <a:ext cx="4080298" cy="276999"/>
          </a:xfrm>
          <a:prstGeom prst="rect">
            <a:avLst/>
          </a:prstGeom>
          <a:noFill/>
        </p:spPr>
        <p:txBody>
          <a:bodyPr wrap="square" rtlCol="0">
            <a:spAutoFit/>
          </a:bodyPr>
          <a:lstStyle/>
          <a:p>
            <a:r>
              <a:rPr lang="en-GB" sz="1200" noProof="0" dirty="0"/>
              <a:t>Colour of number</a:t>
            </a:r>
          </a:p>
        </p:txBody>
      </p:sp>
      <p:sp>
        <p:nvSpPr>
          <p:cNvPr id="14" name="Rectangle 13"/>
          <p:cNvSpPr/>
          <p:nvPr userDrawn="1"/>
        </p:nvSpPr>
        <p:spPr>
          <a:xfrm>
            <a:off x="0" y="-374907"/>
            <a:ext cx="252000" cy="252000"/>
          </a:xfrm>
          <a:prstGeom prst="rect">
            <a:avLst/>
          </a:prstGeom>
          <a:solidFill>
            <a:srgbClr val="8C1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6" name="Rectangle 15"/>
          <p:cNvSpPr/>
          <p:nvPr userDrawn="1"/>
        </p:nvSpPr>
        <p:spPr>
          <a:xfrm>
            <a:off x="0" y="-1"/>
            <a:ext cx="6090168" cy="6113016"/>
          </a:xfrm>
          <a:prstGeom prst="rect">
            <a:avLst/>
          </a:prstGeom>
          <a:gradFill flip="none" rotWithShape="1">
            <a:gsLst>
              <a:gs pos="50000">
                <a:srgbClr val="8D1D82"/>
              </a:gs>
              <a:gs pos="100000">
                <a:srgbClr val="EA5599"/>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solidFill>
                <a:schemeClr val="tx1"/>
              </a:solidFill>
            </a:endParaRPr>
          </a:p>
        </p:txBody>
      </p:sp>
    </p:spTree>
    <p:extLst>
      <p:ext uri="{BB962C8B-B14F-4D97-AF65-F5344CB8AC3E}">
        <p14:creationId xmlns:p14="http://schemas.microsoft.com/office/powerpoint/2010/main" val="2680775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hird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rgbClr val="00A188"/>
                </a:solidFill>
              </a:defRPr>
            </a:lvl1pPr>
          </a:lstStyle>
          <a:p>
            <a:r>
              <a:rPr lang="en-GB" noProof="0" dirty="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a:t>
            </a:r>
          </a:p>
          <a:p>
            <a:pPr lvl="0"/>
            <a:r>
              <a:rPr lang="en-GB" noProof="0" dirty="0"/>
              <a:t>master title style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42BEA87E-2522-464A-94FB-37C91BBEFEA8}" type="datetime1">
              <a:rPr lang="en-GB" noProof="0" smtClean="0"/>
              <a:t>14/12/2020</a:t>
            </a:fld>
            <a:endParaRPr lang="en-GB"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dirty="0"/>
              <a:t>Click to edit master text style</a:t>
            </a:r>
          </a:p>
        </p:txBody>
      </p:sp>
      <p:sp>
        <p:nvSpPr>
          <p:cNvPr id="10" name="ZoneTexte 9"/>
          <p:cNvSpPr txBox="1"/>
          <p:nvPr userDrawn="1"/>
        </p:nvSpPr>
        <p:spPr>
          <a:xfrm>
            <a:off x="252000" y="-384054"/>
            <a:ext cx="4080298" cy="276999"/>
          </a:xfrm>
          <a:prstGeom prst="rect">
            <a:avLst/>
          </a:prstGeom>
          <a:noFill/>
        </p:spPr>
        <p:txBody>
          <a:bodyPr wrap="square" rtlCol="0">
            <a:spAutoFit/>
          </a:bodyPr>
          <a:lstStyle/>
          <a:p>
            <a:r>
              <a:rPr lang="en-GB" sz="1200" noProof="0" dirty="0"/>
              <a:t>Colour of number</a:t>
            </a:r>
          </a:p>
        </p:txBody>
      </p:sp>
      <p:sp>
        <p:nvSpPr>
          <p:cNvPr id="12" name="Rectangle 11"/>
          <p:cNvSpPr/>
          <p:nvPr userDrawn="1"/>
        </p:nvSpPr>
        <p:spPr>
          <a:xfrm>
            <a:off x="0" y="-374907"/>
            <a:ext cx="252000" cy="252000"/>
          </a:xfrm>
          <a:prstGeom prst="rect">
            <a:avLst/>
          </a:prstGeom>
          <a:solidFill>
            <a:srgbClr val="00A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5" name="Rectangle 14"/>
          <p:cNvSpPr/>
          <p:nvPr userDrawn="1"/>
        </p:nvSpPr>
        <p:spPr>
          <a:xfrm>
            <a:off x="0" y="-1"/>
            <a:ext cx="6090168" cy="6120962"/>
          </a:xfrm>
          <a:prstGeom prst="rect">
            <a:avLst/>
          </a:prstGeom>
          <a:gradFill flip="none" rotWithShape="1">
            <a:gsLst>
              <a:gs pos="50000">
                <a:srgbClr val="00A188"/>
              </a:gs>
              <a:gs pos="100000">
                <a:srgbClr val="95C11F"/>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solidFill>
                <a:schemeClr val="tx1"/>
              </a:solidFill>
            </a:endParaRPr>
          </a:p>
        </p:txBody>
      </p:sp>
    </p:spTree>
    <p:extLst>
      <p:ext uri="{BB962C8B-B14F-4D97-AF65-F5344CB8AC3E}">
        <p14:creationId xmlns:p14="http://schemas.microsoft.com/office/powerpoint/2010/main" val="1547476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719137" y="349140"/>
            <a:ext cx="10751504" cy="936000"/>
          </a:xfrm>
          <a:prstGeom prst="rect">
            <a:avLst/>
          </a:prstGeom>
        </p:spPr>
        <p:txBody>
          <a:bodyPr vert="horz" lIns="0" tIns="0" rIns="0" bIns="0" rtlCol="0" anchor="t">
            <a:noAutofit/>
          </a:bodyPr>
          <a:lstStyle/>
          <a:p>
            <a:r>
              <a:rPr lang="en-GB" noProof="0" dirty="0"/>
              <a:t>Click to edit master text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719137" y="2185200"/>
            <a:ext cx="10751504" cy="3933660"/>
          </a:xfrm>
          <a:prstGeom prst="rect">
            <a:avLst/>
          </a:prstGeom>
        </p:spPr>
        <p:txBody>
          <a:bodyPr vert="horz" lIns="0" tIns="0" rIns="0" bIns="0" rtlCol="0">
            <a:noAutofit/>
          </a:body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4742021" y="6337302"/>
            <a:ext cx="612000" cy="252000"/>
          </a:xfrm>
          <a:prstGeom prst="rect">
            <a:avLst/>
          </a:prstGeom>
        </p:spPr>
        <p:txBody>
          <a:bodyPr vert="horz" lIns="0" tIns="0" rIns="0" bIns="0" rtlCol="0" anchor="ctr">
            <a:noAutofit/>
          </a:bodyPr>
          <a:lstStyle>
            <a:lvl1pPr algn="l">
              <a:lnSpc>
                <a:spcPct val="100000"/>
              </a:lnSpc>
              <a:defRPr sz="800">
                <a:solidFill>
                  <a:schemeClr val="tx1"/>
                </a:solidFill>
              </a:defRPr>
            </a:lvl1pPr>
          </a:lstStyle>
          <a:p>
            <a:fld id="{9D6EA2B5-E859-4E93-A7B5-328BCADB562A}" type="datetime1">
              <a:rPr lang="en-GB" noProof="0" smtClean="0"/>
              <a:t>14/12/2020</a:t>
            </a:fld>
            <a:endParaRPr lang="en-GB" noProof="0" dirty="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026000" y="6337302"/>
            <a:ext cx="3600000" cy="252000"/>
          </a:xfrm>
          <a:prstGeom prst="rect">
            <a:avLst/>
          </a:prstGeom>
        </p:spPr>
        <p:txBody>
          <a:bodyPr vert="horz" lIns="0" tIns="0" rIns="0" bIns="0" rtlCol="0" anchor="ctr">
            <a:noAutofit/>
          </a:bodyPr>
          <a:lstStyle>
            <a:lvl1pPr algn="l">
              <a:lnSpc>
                <a:spcPct val="100000"/>
              </a:lnSpc>
              <a:defRPr sz="800" b="0">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719137" y="6337302"/>
            <a:ext cx="360000" cy="252000"/>
          </a:xfrm>
          <a:prstGeom prst="rect">
            <a:avLst/>
          </a:prstGeom>
        </p:spPr>
        <p:txBody>
          <a:bodyPr vert="horz" lIns="0" tIns="0" rIns="0" bIns="0" rtlCol="0" anchor="ctr">
            <a:noAutofit/>
          </a:bodyPr>
          <a:lstStyle>
            <a:lvl1pPr algn="l">
              <a:lnSpc>
                <a:spcPct val="100000"/>
              </a:lnSpc>
              <a:defRPr sz="800" b="1">
                <a:solidFill>
                  <a:schemeClr val="tx1"/>
                </a:solidFill>
              </a:defRPr>
            </a:lvl1pPr>
          </a:lstStyle>
          <a:p>
            <a:fld id="{975A587B-5814-4D9B-9598-FE9CB954CB01}" type="slidenum">
              <a:rPr lang="en-GB" noProof="0" smtClean="0"/>
              <a:pPr/>
              <a:t>‹#›</a:t>
            </a:fld>
            <a:endParaRPr lang="en-GB" noProof="0" dirty="0"/>
          </a:p>
        </p:txBody>
      </p:sp>
      <p:pic>
        <p:nvPicPr>
          <p:cNvPr id="9" name="Image 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9989532" y="6268043"/>
            <a:ext cx="1587153" cy="395272"/>
          </a:xfrm>
          <a:prstGeom prst="rect">
            <a:avLst/>
          </a:prstGeom>
        </p:spPr>
      </p:pic>
    </p:spTree>
    <p:extLst>
      <p:ext uri="{BB962C8B-B14F-4D97-AF65-F5344CB8AC3E}">
        <p14:creationId xmlns:p14="http://schemas.microsoft.com/office/powerpoint/2010/main" val="1232752388"/>
      </p:ext>
    </p:extLst>
  </p:cSld>
  <p:clrMap bg1="lt1" tx1="dk1" bg2="lt2" tx2="dk2" accent1="accent1" accent2="accent2" accent3="accent3" accent4="accent4" accent5="accent5" accent6="accent6" hlink="hlink" folHlink="folHlink"/>
  <p:sldLayoutIdLst>
    <p:sldLayoutId id="2147483703" r:id="rId1"/>
    <p:sldLayoutId id="2147483701" r:id="rId2"/>
    <p:sldLayoutId id="2147483702" r:id="rId3"/>
    <p:sldLayoutId id="2147483706" r:id="rId4"/>
    <p:sldLayoutId id="2147483704" r:id="rId5"/>
    <p:sldLayoutId id="2147483707" r:id="rId6"/>
    <p:sldLayoutId id="2147483667" r:id="rId7"/>
    <p:sldLayoutId id="2147483669" r:id="rId8"/>
    <p:sldLayoutId id="2147483671" r:id="rId9"/>
    <p:sldLayoutId id="2147483673" r:id="rId10"/>
    <p:sldLayoutId id="2147483668" r:id="rId11"/>
    <p:sldLayoutId id="2147483708" r:id="rId12"/>
    <p:sldLayoutId id="2147483709" r:id="rId13"/>
    <p:sldLayoutId id="2147483728" r:id="rId14"/>
    <p:sldLayoutId id="2147483711" r:id="rId15"/>
    <p:sldLayoutId id="2147483715" r:id="rId16"/>
    <p:sldLayoutId id="2147483716" r:id="rId17"/>
    <p:sldLayoutId id="2147483712" r:id="rId18"/>
    <p:sldLayoutId id="2147483690" r:id="rId19"/>
    <p:sldLayoutId id="2147483689" r:id="rId20"/>
    <p:sldLayoutId id="2147483679" r:id="rId21"/>
    <p:sldLayoutId id="2147483713" r:id="rId22"/>
    <p:sldLayoutId id="2147483717" r:id="rId23"/>
    <p:sldLayoutId id="2147483718" r:id="rId24"/>
    <p:sldLayoutId id="2147483700" r:id="rId25"/>
    <p:sldLayoutId id="2147483729" r:id="rId26"/>
    <p:sldLayoutId id="2147483730" r:id="rId27"/>
    <p:sldLayoutId id="2147483731" r:id="rId28"/>
  </p:sldLayoutIdLst>
  <p:hf hdr="0" dt="0"/>
  <p:txStyles>
    <p:titleStyle>
      <a:lvl1pPr algn="l" defTabSz="914400" rtl="0" eaLnBrk="1" latinLnBrk="0" hangingPunct="1">
        <a:lnSpc>
          <a:spcPct val="100000"/>
        </a:lnSpc>
        <a:spcBef>
          <a:spcPts val="600"/>
        </a:spcBef>
        <a:buNone/>
        <a:defRPr sz="3000" b="1" kern="1200">
          <a:solidFill>
            <a:schemeClr val="tx2"/>
          </a:solidFill>
          <a:latin typeface="+mj-lt"/>
          <a:ea typeface="+mj-ea"/>
          <a:cs typeface="+mj-cs"/>
        </a:defRPr>
      </a:lvl1pPr>
    </p:titleStyle>
    <p:bodyStyle>
      <a:lvl1pPr marL="355600" indent="-355600" algn="l" defTabSz="914400" rtl="0" eaLnBrk="1" latinLnBrk="0" hangingPunct="1">
        <a:lnSpc>
          <a:spcPct val="100000"/>
        </a:lnSpc>
        <a:spcBef>
          <a:spcPts val="600"/>
        </a:spcBef>
        <a:buClr>
          <a:schemeClr val="tx2"/>
        </a:buClr>
        <a:buSzPct val="60000"/>
        <a:buFontTx/>
        <a:buBlip>
          <a:blip r:embed="rId31"/>
        </a:buBlip>
        <a:defRPr sz="1800" b="1" kern="1200">
          <a:solidFill>
            <a:schemeClr val="tx1"/>
          </a:solidFill>
          <a:latin typeface="+mn-lt"/>
          <a:ea typeface="+mn-ea"/>
          <a:cs typeface="+mn-cs"/>
        </a:defRPr>
      </a:lvl1pPr>
      <a:lvl2pPr marL="625475" indent="-269875" algn="l" defTabSz="914400" rtl="0" eaLnBrk="1" latinLnBrk="0" hangingPunct="1">
        <a:lnSpc>
          <a:spcPct val="100000"/>
        </a:lnSpc>
        <a:spcBef>
          <a:spcPts val="600"/>
        </a:spcBef>
        <a:buClr>
          <a:schemeClr val="tx1">
            <a:lumMod val="60000"/>
            <a:lumOff val="40000"/>
          </a:schemeClr>
        </a:buClr>
        <a:buSzPct val="40000"/>
        <a:buFontTx/>
        <a:buBlip>
          <a:blip r:embed="rId32"/>
        </a:buBlip>
        <a:defRPr sz="1800" kern="1200">
          <a:solidFill>
            <a:schemeClr val="tx1"/>
          </a:solidFill>
          <a:latin typeface="+mn-lt"/>
          <a:ea typeface="+mn-ea"/>
          <a:cs typeface="+mn-cs"/>
        </a:defRPr>
      </a:lvl2pPr>
      <a:lvl3pPr marL="719138"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893763"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 y="0"/>
            <a:ext cx="6654799" cy="4902200"/>
          </a:xfrm>
          <a:prstGeom prst="rect">
            <a:avLst/>
          </a:prstGeom>
          <a:noFill/>
          <a:ln>
            <a:noFill/>
          </a:ln>
        </p:spPr>
      </p:pic>
      <p:sp>
        <p:nvSpPr>
          <p:cNvPr id="8" name="Rectangle 7"/>
          <p:cNvSpPr/>
          <p:nvPr/>
        </p:nvSpPr>
        <p:spPr>
          <a:xfrm>
            <a:off x="2" y="6691424"/>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 name="AutoShape 3"/>
          <p:cNvSpPr>
            <a:spLocks noChangeAspect="1" noChangeArrowheads="1" noTextEdit="1"/>
          </p:cNvSpPr>
          <p:nvPr/>
        </p:nvSpPr>
        <p:spPr bwMode="auto">
          <a:xfrm>
            <a:off x="1191684" y="7076017"/>
            <a:ext cx="12192000" cy="156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7" name="Titre 10"/>
          <p:cNvSpPr txBox="1">
            <a:spLocks/>
          </p:cNvSpPr>
          <p:nvPr/>
        </p:nvSpPr>
        <p:spPr bwMode="gray">
          <a:xfrm>
            <a:off x="1055440" y="3971360"/>
            <a:ext cx="6762203" cy="1200308"/>
          </a:xfrm>
          <a:prstGeom prst="rect">
            <a:avLst/>
          </a:prstGeom>
        </p:spPr>
        <p:txBody>
          <a:bodyPr vert="horz" lIns="0" tIns="45710" rIns="0" bIns="45710" rtlCol="0" anchor="b">
            <a:noAutofit/>
          </a:bodyPr>
          <a:lstStyle>
            <a:lvl1pPr algn="l" defTabSz="914199" rtl="0" eaLnBrk="1" latinLnBrk="0" hangingPunct="1">
              <a:lnSpc>
                <a:spcPct val="90000"/>
              </a:lnSpc>
              <a:spcBef>
                <a:spcPct val="0"/>
              </a:spcBef>
              <a:buNone/>
              <a:defRPr sz="2200"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nSpc>
                <a:spcPct val="120000"/>
              </a:lnSpc>
              <a:spcBef>
                <a:spcPts val="600"/>
              </a:spcBef>
              <a:spcAft>
                <a:spcPts val="600"/>
              </a:spcAft>
            </a:pPr>
            <a:r>
              <a:rPr lang="en-GB" sz="3000" cap="none" dirty="0"/>
              <a:t>SSE</a:t>
            </a:r>
            <a:br>
              <a:rPr lang="en-GB" sz="3000" cap="none" dirty="0"/>
            </a:br>
            <a:r>
              <a:rPr lang="en-GB" sz="3000" cap="none" dirty="0"/>
              <a:t>Sprint 2 User test report</a:t>
            </a:r>
          </a:p>
          <a:p>
            <a:pPr>
              <a:lnSpc>
                <a:spcPct val="120000"/>
              </a:lnSpc>
              <a:spcBef>
                <a:spcPts val="600"/>
              </a:spcBef>
              <a:spcAft>
                <a:spcPts val="600"/>
              </a:spcAft>
            </a:pPr>
            <a:r>
              <a:rPr lang="en-GB" sz="1800" cap="none" dirty="0"/>
              <a:t>Sprint 2 – Wednesday 2</a:t>
            </a:r>
            <a:r>
              <a:rPr lang="en-GB" sz="1800" cap="none" baseline="30000" dirty="0"/>
              <a:t>nd</a:t>
            </a:r>
            <a:r>
              <a:rPr lang="en-GB" sz="1800" cap="none" dirty="0"/>
              <a:t> December – Tuesday 15</a:t>
            </a:r>
            <a:r>
              <a:rPr lang="en-GB" sz="1800" cap="none" baseline="30000" dirty="0"/>
              <a:t>th</a:t>
            </a:r>
            <a:r>
              <a:rPr lang="en-GB" sz="1800" cap="none" dirty="0"/>
              <a:t> December</a:t>
            </a:r>
          </a:p>
        </p:txBody>
      </p:sp>
      <p:pic>
        <p:nvPicPr>
          <p:cNvPr id="1026" name="Picture 2" descr="Sse Logo - Uk Big 6 Energy Companies PNG Image | Transparent PNG Free  Download on See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976" y="5593278"/>
            <a:ext cx="2090818" cy="82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0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10</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a:t>Finding a meter</a:t>
            </a:r>
            <a:endParaRPr lang="en-GB" b="1" noProof="0" dirty="0">
              <a:solidFill>
                <a:srgbClr val="FF0000"/>
              </a:solidFill>
            </a:endParaRPr>
          </a:p>
        </p:txBody>
      </p:sp>
      <p:sp>
        <p:nvSpPr>
          <p:cNvPr id="9" name="TextBox 8">
            <a:extLst>
              <a:ext uri="{FF2B5EF4-FFF2-40B4-BE49-F238E27FC236}">
                <a16:creationId xmlns:a16="http://schemas.microsoft.com/office/drawing/2014/main" id="{3F71AD49-EFE5-F142-99C7-121DFE186944}"/>
              </a:ext>
            </a:extLst>
          </p:cNvPr>
          <p:cNvSpPr txBox="1"/>
          <p:nvPr/>
        </p:nvSpPr>
        <p:spPr>
          <a:xfrm>
            <a:off x="789600" y="1384425"/>
            <a:ext cx="6307391" cy="3508653"/>
          </a:xfrm>
          <a:prstGeom prst="rect">
            <a:avLst/>
          </a:prstGeom>
          <a:noFill/>
        </p:spPr>
        <p:txBody>
          <a:bodyPr wrap="square" rtlCol="0">
            <a:spAutoFit/>
          </a:bodyPr>
          <a:lstStyle/>
          <a:p>
            <a:pPr fontAlgn="base"/>
            <a:r>
              <a:rPr lang="en-US" sz="1400" dirty="0"/>
              <a:t>In the prototype we tested, users had to search for and select a customer first, to see the sites and meters they have in their portfolio.</a:t>
            </a:r>
          </a:p>
          <a:p>
            <a:pPr fontAlgn="base"/>
            <a:endParaRPr lang="en-US" sz="1400" dirty="0"/>
          </a:p>
          <a:p>
            <a:pPr fontAlgn="base"/>
            <a:r>
              <a:rPr lang="en-US" sz="1400" dirty="0"/>
              <a:t>This</a:t>
            </a:r>
            <a:r>
              <a:rPr lang="en-GB" sz="1400" dirty="0"/>
              <a:t> </a:t>
            </a:r>
            <a:r>
              <a:rPr lang="en-US" sz="1400" dirty="0"/>
              <a:t>didn’t match how the TPI participants expected to use it.  In the testing  scenario they had the serial numbers and addresses for the meters they needed to submit a reading for, so they just wanted to search for the serial number rather than find the customer first. </a:t>
            </a:r>
          </a:p>
          <a:p>
            <a:pPr fontAlgn="base"/>
            <a:endParaRPr lang="en-US" sz="1400" dirty="0"/>
          </a:p>
          <a:p>
            <a:pPr fontAlgn="base"/>
            <a:br>
              <a:rPr lang="en-GB" sz="1400" dirty="0"/>
            </a:br>
            <a:r>
              <a:rPr lang="en-GB" sz="1400" dirty="0"/>
              <a:t>​</a:t>
            </a:r>
            <a:br>
              <a:rPr lang="en-GB" sz="1400" dirty="0"/>
            </a:br>
            <a:r>
              <a:rPr lang="en-GB" sz="1400" b="1" dirty="0"/>
              <a:t>Next step: </a:t>
            </a:r>
            <a:r>
              <a:rPr lang="en-GB" sz="1400" dirty="0"/>
              <a:t>Reconsider the way sites are listed, enabling the user to get to the meter reading page in less steps. </a:t>
            </a:r>
          </a:p>
          <a:p>
            <a:pPr fontAlgn="base"/>
            <a:r>
              <a:rPr lang="en-US" dirty="0"/>
              <a:t>​</a:t>
            </a:r>
          </a:p>
          <a:p>
            <a:pPr fontAlgn="base"/>
            <a:r>
              <a:rPr lang="en-US" dirty="0"/>
              <a:t>​</a:t>
            </a:r>
            <a:br>
              <a:rPr lang="en-US" dirty="0"/>
            </a:br>
            <a:endParaRPr lang="en-US"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D98DAF40-C7AD-1245-A4B0-A799145D2459}"/>
              </a:ext>
            </a:extLst>
          </p:cNvPr>
          <p:cNvPicPr>
            <a:picLocks noChangeAspect="1"/>
          </p:cNvPicPr>
          <p:nvPr/>
        </p:nvPicPr>
        <p:blipFill>
          <a:blip r:embed="rId3"/>
          <a:stretch>
            <a:fillRect/>
          </a:stretch>
        </p:blipFill>
        <p:spPr>
          <a:xfrm>
            <a:off x="7209547" y="356721"/>
            <a:ext cx="2372603" cy="5974044"/>
          </a:xfrm>
          <a:prstGeom prst="rect">
            <a:avLst/>
          </a:prstGeom>
        </p:spPr>
      </p:pic>
      <p:pic>
        <p:nvPicPr>
          <p:cNvPr id="11" name="Picture 10">
            <a:extLst>
              <a:ext uri="{FF2B5EF4-FFF2-40B4-BE49-F238E27FC236}">
                <a16:creationId xmlns:a16="http://schemas.microsoft.com/office/drawing/2014/main" id="{34C24C26-5407-9944-84F9-EBA482356F31}"/>
              </a:ext>
            </a:extLst>
          </p:cNvPr>
          <p:cNvPicPr>
            <a:picLocks noChangeAspect="1"/>
          </p:cNvPicPr>
          <p:nvPr/>
        </p:nvPicPr>
        <p:blipFill>
          <a:blip r:embed="rId4"/>
          <a:stretch>
            <a:fillRect/>
          </a:stretch>
        </p:blipFill>
        <p:spPr>
          <a:xfrm>
            <a:off x="9834466" y="356721"/>
            <a:ext cx="2193662" cy="5974044"/>
          </a:xfrm>
          <a:prstGeom prst="rect">
            <a:avLst/>
          </a:prstGeom>
        </p:spPr>
      </p:pic>
    </p:spTree>
    <p:extLst>
      <p:ext uri="{BB962C8B-B14F-4D97-AF65-F5344CB8AC3E}">
        <p14:creationId xmlns:p14="http://schemas.microsoft.com/office/powerpoint/2010/main" val="26066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11</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a:t>Finding a meter</a:t>
            </a:r>
            <a:endParaRPr lang="en-GB" b="1" noProof="0" dirty="0">
              <a:solidFill>
                <a:srgbClr val="FF0000"/>
              </a:solidFill>
            </a:endParaRPr>
          </a:p>
        </p:txBody>
      </p:sp>
      <p:sp>
        <p:nvSpPr>
          <p:cNvPr id="9" name="TextBox 8">
            <a:extLst>
              <a:ext uri="{FF2B5EF4-FFF2-40B4-BE49-F238E27FC236}">
                <a16:creationId xmlns:a16="http://schemas.microsoft.com/office/drawing/2014/main" id="{3F71AD49-EFE5-F142-99C7-121DFE186944}"/>
              </a:ext>
            </a:extLst>
          </p:cNvPr>
          <p:cNvSpPr txBox="1"/>
          <p:nvPr/>
        </p:nvSpPr>
        <p:spPr>
          <a:xfrm>
            <a:off x="789600" y="1384425"/>
            <a:ext cx="6785373" cy="4401205"/>
          </a:xfrm>
          <a:prstGeom prst="rect">
            <a:avLst/>
          </a:prstGeom>
          <a:noFill/>
        </p:spPr>
        <p:txBody>
          <a:bodyPr wrap="square" rtlCol="0">
            <a:spAutoFit/>
          </a:bodyPr>
          <a:lstStyle/>
          <a:p>
            <a:pPr fontAlgn="base"/>
            <a:r>
              <a:rPr lang="en-US" sz="1400" dirty="0"/>
              <a:t>​There was some inconsistency around how TPIs identify customers and their meters. Whereas in the first sprint we heard that site reference and customer numbers were important, in this sprint two participants said they never use site reference, and one participant said they often didn’t have the customer number. MPAN / MPRN, address, customer name and serial number were consistently used to identify customers’ meters. </a:t>
            </a:r>
          </a:p>
          <a:p>
            <a:pPr fontAlgn="base"/>
            <a:endParaRPr lang="en-US" sz="1400" dirty="0"/>
          </a:p>
          <a:p>
            <a:pPr fontAlgn="base"/>
            <a:r>
              <a:rPr lang="en-US" sz="1400" dirty="0"/>
              <a:t>No participants commented about whether or not it was useful to see on this page the date the last read was taken and whether it was due. </a:t>
            </a:r>
          </a:p>
          <a:p>
            <a:pPr fontAlgn="base"/>
            <a:endParaRPr lang="en-GB" sz="1400" dirty="0"/>
          </a:p>
          <a:p>
            <a:pPr fontAlgn="base"/>
            <a:r>
              <a:rPr lang="en-GB" sz="1400" dirty="0"/>
              <a:t>One participant struggled with navigating back and forth as they didn’t initially notice the back button.  However it’s worth noting that they were using desktop, whereas the prototype is designed for mobile. </a:t>
            </a:r>
          </a:p>
          <a:p>
            <a:pPr fontAlgn="base"/>
            <a:endParaRPr lang="en-GB" sz="1400" dirty="0"/>
          </a:p>
          <a:p>
            <a:pPr fontAlgn="base"/>
            <a:endParaRPr lang="en-GB" sz="1400" dirty="0"/>
          </a:p>
          <a:p>
            <a:pPr fontAlgn="base"/>
            <a:r>
              <a:rPr lang="en-GB" sz="1400" b="1" dirty="0"/>
              <a:t>Next steps: </a:t>
            </a:r>
            <a:r>
              <a:rPr lang="en-GB" sz="1400" dirty="0"/>
              <a:t> </a:t>
            </a:r>
            <a:r>
              <a:rPr lang="en-US" sz="1400" dirty="0"/>
              <a:t>​Ensure that the search functionality allows users to search for customers using all available reference numbers. Consider removing the ‘last read’ from this page to allow more space for the meter information. Make the back arrow more prominent. </a:t>
            </a:r>
            <a:br>
              <a:rPr lang="en-US" sz="1400" dirty="0"/>
            </a:br>
            <a:endParaRPr lang="en-US" sz="1400"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36DDB15B-7094-A845-8ECE-324EFC9DEA95}"/>
              </a:ext>
            </a:extLst>
          </p:cNvPr>
          <p:cNvPicPr>
            <a:picLocks noChangeAspect="1"/>
          </p:cNvPicPr>
          <p:nvPr/>
        </p:nvPicPr>
        <p:blipFill rotWithShape="1">
          <a:blip r:embed="rId3"/>
          <a:srcRect b="26579"/>
          <a:stretch/>
        </p:blipFill>
        <p:spPr>
          <a:xfrm>
            <a:off x="8489373" y="516708"/>
            <a:ext cx="2913027" cy="5824586"/>
          </a:xfrm>
          <a:prstGeom prst="rect">
            <a:avLst/>
          </a:prstGeom>
        </p:spPr>
      </p:pic>
    </p:spTree>
    <p:extLst>
      <p:ext uri="{BB962C8B-B14F-4D97-AF65-F5344CB8AC3E}">
        <p14:creationId xmlns:p14="http://schemas.microsoft.com/office/powerpoint/2010/main" val="151378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12</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487107E3-2AED-4B42-9B03-C0604B8F3399}"/>
              </a:ext>
            </a:extLst>
          </p:cNvPr>
          <p:cNvSpPr>
            <a:spLocks noGrp="1"/>
          </p:cNvSpPr>
          <p:nvPr>
            <p:ph type="title"/>
          </p:nvPr>
        </p:nvSpPr>
        <p:spPr>
          <a:xfrm>
            <a:off x="789600" y="516707"/>
            <a:ext cx="10586156" cy="790031"/>
          </a:xfrm>
        </p:spPr>
        <p:txBody>
          <a:bodyPr/>
          <a:lstStyle/>
          <a:p>
            <a:r>
              <a:rPr lang="en-GB" noProof="0" dirty="0"/>
              <a:t>Photo uploads</a:t>
            </a:r>
            <a:endParaRPr lang="en-GB" b="1" noProof="0" dirty="0">
              <a:solidFill>
                <a:srgbClr val="FF0000"/>
              </a:solidFill>
            </a:endParaRPr>
          </a:p>
        </p:txBody>
      </p:sp>
      <p:sp>
        <p:nvSpPr>
          <p:cNvPr id="10" name="TextBox 9">
            <a:extLst>
              <a:ext uri="{FF2B5EF4-FFF2-40B4-BE49-F238E27FC236}">
                <a16:creationId xmlns:a16="http://schemas.microsoft.com/office/drawing/2014/main" id="{CE171E18-935E-DB4C-86D3-75E12910B10E}"/>
              </a:ext>
            </a:extLst>
          </p:cNvPr>
          <p:cNvSpPr txBox="1"/>
          <p:nvPr/>
        </p:nvSpPr>
        <p:spPr>
          <a:xfrm>
            <a:off x="789600" y="1422525"/>
            <a:ext cx="6400909" cy="5693866"/>
          </a:xfrm>
          <a:prstGeom prst="rect">
            <a:avLst/>
          </a:prstGeom>
          <a:noFill/>
        </p:spPr>
        <p:txBody>
          <a:bodyPr wrap="square" rtlCol="0">
            <a:spAutoFit/>
          </a:bodyPr>
          <a:lstStyle/>
          <a:p>
            <a:r>
              <a:rPr lang="en-US" sz="1400" dirty="0"/>
              <a:t>The ability to upload photos was liked and participants could tell how to use it.</a:t>
            </a:r>
          </a:p>
          <a:p>
            <a:endParaRPr lang="en-US" sz="1400" dirty="0"/>
          </a:p>
          <a:p>
            <a:r>
              <a:rPr lang="en-US" sz="1400" dirty="0"/>
              <a:t>Participants didn't read the content explaining how to take a photo. This meant they would miss any consent messaging that we would have on this page.</a:t>
            </a:r>
          </a:p>
          <a:p>
            <a:endParaRPr lang="en-US" sz="1400" dirty="0"/>
          </a:p>
          <a:p>
            <a:r>
              <a:rPr lang="en-US" sz="1400" dirty="0"/>
              <a:t>There was a question and concern about upload limits as one participant had experienced problems with another supplier’s portal. </a:t>
            </a:r>
          </a:p>
          <a:p>
            <a:endParaRPr lang="en-US" sz="1400" dirty="0"/>
          </a:p>
          <a:p>
            <a:r>
              <a:rPr lang="en-US" sz="1400" dirty="0"/>
              <a:t>When asked how long a photo would be stored, one participant assumed the photo would be stored for the duration of the contract in case of any bill disputes. </a:t>
            </a:r>
          </a:p>
          <a:p>
            <a:endParaRPr lang="en-US" sz="1400" dirty="0"/>
          </a:p>
          <a:p>
            <a:r>
              <a:rPr lang="en-US" sz="1400" dirty="0"/>
              <a:t>One participant said that they would like to see a preview of the photo they had uploaded in order to confirm they had submitted the correct image but felt they were unable to do so on the prototype. </a:t>
            </a:r>
          </a:p>
          <a:p>
            <a:endParaRPr lang="en-US" sz="1400" dirty="0"/>
          </a:p>
          <a:p>
            <a:endParaRPr lang="en-US" sz="1400" dirty="0"/>
          </a:p>
          <a:p>
            <a:r>
              <a:rPr lang="en-GB" sz="1400" b="1" dirty="0"/>
              <a:t>Next steps: </a:t>
            </a:r>
            <a:r>
              <a:rPr lang="en-GB" sz="1400" dirty="0"/>
              <a:t> Ensure any consent messaging is designed so the user must confirm they’ve read it. Consider incorporating a more explicit photo preview. </a:t>
            </a:r>
            <a:r>
              <a:rPr lang="en-US" sz="1400" dirty="0"/>
              <a:t> </a:t>
            </a:r>
            <a:br>
              <a:rPr lang="en-US" sz="1400" dirty="0"/>
            </a:br>
            <a:endParaRPr lang="en-US" sz="1400" dirty="0"/>
          </a:p>
          <a:p>
            <a:endParaRPr lang="en-US" sz="1400" dirty="0"/>
          </a:p>
          <a:p>
            <a:endParaRPr lang="en-GB" sz="1400" dirty="0"/>
          </a:p>
          <a:p>
            <a:pPr fontAlgn="base"/>
            <a:endParaRPr lang="en-GB" sz="1400" dirty="0"/>
          </a:p>
          <a:p>
            <a:pPr fontAlgn="base"/>
            <a:r>
              <a:rPr lang="en-US" sz="1400" dirty="0"/>
              <a:t>​</a:t>
            </a:r>
          </a:p>
          <a:p>
            <a:pPr fontAlgn="base"/>
            <a:r>
              <a:rPr lang="en-US" sz="1400" dirty="0"/>
              <a:t>​</a:t>
            </a:r>
            <a:br>
              <a:rPr lang="en-US" sz="1400" dirty="0"/>
            </a:br>
            <a:endParaRPr lang="en-US" sz="1400" dirty="0"/>
          </a:p>
        </p:txBody>
      </p:sp>
      <p:pic>
        <p:nvPicPr>
          <p:cNvPr id="12" name="Picture 11">
            <a:extLst>
              <a:ext uri="{FF2B5EF4-FFF2-40B4-BE49-F238E27FC236}">
                <a16:creationId xmlns:a16="http://schemas.microsoft.com/office/drawing/2014/main" id="{F8A736CF-4A2C-8949-9958-137C49DDD8EB}"/>
              </a:ext>
            </a:extLst>
          </p:cNvPr>
          <p:cNvPicPr>
            <a:picLocks noChangeAspect="1"/>
          </p:cNvPicPr>
          <p:nvPr/>
        </p:nvPicPr>
        <p:blipFill>
          <a:blip r:embed="rId3"/>
          <a:stretch>
            <a:fillRect/>
          </a:stretch>
        </p:blipFill>
        <p:spPr>
          <a:xfrm>
            <a:off x="9724990" y="1066907"/>
            <a:ext cx="2189087" cy="4849133"/>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01EBDA36-50BC-BD47-9FF7-D8450BC31B29}"/>
              </a:ext>
            </a:extLst>
          </p:cNvPr>
          <p:cNvPicPr>
            <a:picLocks noChangeAspect="1"/>
          </p:cNvPicPr>
          <p:nvPr/>
        </p:nvPicPr>
        <p:blipFill>
          <a:blip r:embed="rId4"/>
          <a:stretch>
            <a:fillRect/>
          </a:stretch>
        </p:blipFill>
        <p:spPr>
          <a:xfrm>
            <a:off x="7393062" y="1079348"/>
            <a:ext cx="2189088" cy="4931209"/>
          </a:xfrm>
          <a:prstGeom prst="rect">
            <a:avLst/>
          </a:prstGeom>
        </p:spPr>
      </p:pic>
    </p:spTree>
    <p:extLst>
      <p:ext uri="{BB962C8B-B14F-4D97-AF65-F5344CB8AC3E}">
        <p14:creationId xmlns:p14="http://schemas.microsoft.com/office/powerpoint/2010/main" val="165216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13</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a:t>Photo recognition (OCR)</a:t>
            </a:r>
            <a:endParaRPr lang="en-GB" b="1" noProof="0" dirty="0">
              <a:solidFill>
                <a:srgbClr val="FF0000"/>
              </a:solidFill>
            </a:endParaRPr>
          </a:p>
        </p:txBody>
      </p:sp>
      <p:sp>
        <p:nvSpPr>
          <p:cNvPr id="9" name="TextBox 8">
            <a:extLst>
              <a:ext uri="{FF2B5EF4-FFF2-40B4-BE49-F238E27FC236}">
                <a16:creationId xmlns:a16="http://schemas.microsoft.com/office/drawing/2014/main" id="{3F71AD49-EFE5-F142-99C7-121DFE186944}"/>
              </a:ext>
            </a:extLst>
          </p:cNvPr>
          <p:cNvSpPr txBox="1"/>
          <p:nvPr/>
        </p:nvSpPr>
        <p:spPr>
          <a:xfrm>
            <a:off x="789600" y="1422525"/>
            <a:ext cx="7178743" cy="3600986"/>
          </a:xfrm>
          <a:prstGeom prst="rect">
            <a:avLst/>
          </a:prstGeom>
          <a:noFill/>
        </p:spPr>
        <p:txBody>
          <a:bodyPr wrap="square" rtlCol="0">
            <a:spAutoFit/>
          </a:bodyPr>
          <a:lstStyle/>
          <a:p>
            <a:r>
              <a:rPr lang="en-US" sz="1400" dirty="0"/>
              <a:t>After investigating and designing a journey for meter reading from photographs, we don't feel it's worth pursuing. </a:t>
            </a:r>
          </a:p>
          <a:p>
            <a:endParaRPr lang="en-US" sz="1400" dirty="0"/>
          </a:p>
          <a:p>
            <a:r>
              <a:rPr lang="en-US" sz="1400" b="1" dirty="0"/>
              <a:t>It will create more effort for the users than it saves.</a:t>
            </a:r>
          </a:p>
          <a:p>
            <a:r>
              <a:rPr lang="en-US" sz="1400" dirty="0"/>
              <a:t>As we designed the flow for this, it became apparent that it complicated the journey. Especially if the photo overwrites a meter read the user has already entered.</a:t>
            </a:r>
          </a:p>
          <a:p>
            <a:endParaRPr lang="en-US" sz="1400" dirty="0"/>
          </a:p>
          <a:p>
            <a:r>
              <a:rPr lang="en-US" sz="1400" dirty="0"/>
              <a:t>TPIs may get photos that are the wrong way round or too dark so they would have to pre-edit the photos to make them work.</a:t>
            </a:r>
          </a:p>
          <a:p>
            <a:endParaRPr lang="en-US" sz="1400" dirty="0"/>
          </a:p>
          <a:p>
            <a:r>
              <a:rPr lang="en-US" sz="1400" b="1" dirty="0"/>
              <a:t>There’s a concern about accuracy</a:t>
            </a:r>
            <a:endParaRPr lang="en-US" sz="1400" dirty="0"/>
          </a:p>
          <a:p>
            <a:endParaRPr lang="en-US" sz="1400" dirty="0"/>
          </a:p>
          <a:p>
            <a:r>
              <a:rPr lang="en-US" sz="1400" b="1" dirty="0"/>
              <a:t>Smart meters are rolling out</a:t>
            </a:r>
          </a:p>
          <a:p>
            <a:r>
              <a:rPr lang="en-US" sz="1400" dirty="0"/>
              <a:t>This would also be an expensive tool to make work that may be defunct after the smart meter roll out.</a:t>
            </a:r>
          </a:p>
          <a:p>
            <a:pPr fontAlgn="base"/>
            <a:endParaRPr lang="en-US"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6378" r="34252" b="21260"/>
          <a:stretch/>
        </p:blipFill>
        <p:spPr>
          <a:xfrm>
            <a:off x="8325075" y="592887"/>
            <a:ext cx="3600000" cy="5400000"/>
          </a:xfrm>
          <a:prstGeom prst="rect">
            <a:avLst/>
          </a:prstGeom>
        </p:spPr>
      </p:pic>
    </p:spTree>
    <p:extLst>
      <p:ext uri="{BB962C8B-B14F-4D97-AF65-F5344CB8AC3E}">
        <p14:creationId xmlns:p14="http://schemas.microsoft.com/office/powerpoint/2010/main" val="20477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14</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a:t>Submitting meter reads</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3F71AD49-EFE5-F142-99C7-121DFE186944}"/>
              </a:ext>
            </a:extLst>
          </p:cNvPr>
          <p:cNvSpPr txBox="1"/>
          <p:nvPr/>
        </p:nvSpPr>
        <p:spPr>
          <a:xfrm>
            <a:off x="789600" y="1384425"/>
            <a:ext cx="8268406" cy="646331"/>
          </a:xfrm>
          <a:prstGeom prst="rect">
            <a:avLst/>
          </a:prstGeom>
          <a:noFill/>
        </p:spPr>
        <p:txBody>
          <a:bodyPr wrap="square" rtlCol="0">
            <a:spAutoFit/>
          </a:bodyPr>
          <a:lstStyle/>
          <a:p>
            <a:pPr fontAlgn="base"/>
            <a:endParaRPr lang="en-GB" b="1" dirty="0"/>
          </a:p>
          <a:p>
            <a:pPr fontAlgn="base"/>
            <a:r>
              <a:rPr lang="en-GB" dirty="0"/>
              <a:t>​</a:t>
            </a:r>
          </a:p>
        </p:txBody>
      </p:sp>
      <p:pic>
        <p:nvPicPr>
          <p:cNvPr id="9" name="Picture 8" descr="Graphical user interface, application, Teams&#10;&#10;Description automatically generated">
            <a:extLst>
              <a:ext uri="{FF2B5EF4-FFF2-40B4-BE49-F238E27FC236}">
                <a16:creationId xmlns:a16="http://schemas.microsoft.com/office/drawing/2014/main" id="{2A22D706-F932-EE49-A5A2-4E491C20A1F0}"/>
              </a:ext>
            </a:extLst>
          </p:cNvPr>
          <p:cNvPicPr>
            <a:picLocks noChangeAspect="1"/>
          </p:cNvPicPr>
          <p:nvPr/>
        </p:nvPicPr>
        <p:blipFill>
          <a:blip r:embed="rId3"/>
          <a:stretch>
            <a:fillRect/>
          </a:stretch>
        </p:blipFill>
        <p:spPr>
          <a:xfrm>
            <a:off x="9187906" y="1225071"/>
            <a:ext cx="2321068" cy="5330536"/>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04E1F211-C3FF-6C4A-B3FB-7F9CAD48805B}"/>
              </a:ext>
            </a:extLst>
          </p:cNvPr>
          <p:cNvPicPr>
            <a:picLocks noChangeAspect="1"/>
          </p:cNvPicPr>
          <p:nvPr/>
        </p:nvPicPr>
        <p:blipFill>
          <a:blip r:embed="rId4"/>
          <a:stretch>
            <a:fillRect/>
          </a:stretch>
        </p:blipFill>
        <p:spPr>
          <a:xfrm>
            <a:off x="6500514" y="1225071"/>
            <a:ext cx="2324369" cy="5035110"/>
          </a:xfrm>
          <a:prstGeom prst="rect">
            <a:avLst/>
          </a:prstGeom>
        </p:spPr>
      </p:pic>
      <p:sp>
        <p:nvSpPr>
          <p:cNvPr id="13" name="TextBox 12">
            <a:extLst>
              <a:ext uri="{FF2B5EF4-FFF2-40B4-BE49-F238E27FC236}">
                <a16:creationId xmlns:a16="http://schemas.microsoft.com/office/drawing/2014/main" id="{94DCE7CA-54AD-2841-8F56-AD406781EF27}"/>
              </a:ext>
            </a:extLst>
          </p:cNvPr>
          <p:cNvSpPr txBox="1"/>
          <p:nvPr/>
        </p:nvSpPr>
        <p:spPr>
          <a:xfrm>
            <a:off x="789601" y="1422525"/>
            <a:ext cx="5306400" cy="3754874"/>
          </a:xfrm>
          <a:prstGeom prst="rect">
            <a:avLst/>
          </a:prstGeom>
          <a:noFill/>
        </p:spPr>
        <p:txBody>
          <a:bodyPr wrap="square" rtlCol="0">
            <a:spAutoFit/>
          </a:bodyPr>
          <a:lstStyle/>
          <a:p>
            <a:pPr fontAlgn="base"/>
            <a:r>
              <a:rPr lang="en-US" sz="1400" dirty="0"/>
              <a:t>On the whole, participants got on well with entering a meter reading on this page. </a:t>
            </a:r>
          </a:p>
          <a:p>
            <a:pPr fontAlgn="base"/>
            <a:endParaRPr lang="en-US" sz="1400" dirty="0"/>
          </a:p>
          <a:p>
            <a:pPr fontAlgn="base"/>
            <a:r>
              <a:rPr lang="en-US" sz="1400" dirty="0"/>
              <a:t>However one participant didn’t scroll down to find the other meters listed for the site, and therefore entered the meter reading into the wrong meter. It’s worth noting, however, that they were using desktop and therefore scrolling does not feel so natural. They also didn’t use the serial number to verify the meter. This indicates that the serial number may be too small.</a:t>
            </a:r>
          </a:p>
          <a:p>
            <a:pPr fontAlgn="base"/>
            <a:endParaRPr lang="en-US" sz="1400" dirty="0"/>
          </a:p>
          <a:p>
            <a:pPr fontAlgn="base"/>
            <a:r>
              <a:rPr lang="en-US" sz="1400" dirty="0"/>
              <a:t>One participant noted that they would like the option to view historic meter reads on this page. </a:t>
            </a:r>
          </a:p>
          <a:p>
            <a:pPr fontAlgn="base"/>
            <a:endParaRPr lang="en-US" sz="1400" dirty="0"/>
          </a:p>
          <a:p>
            <a:pPr fontAlgn="base"/>
            <a:endParaRPr lang="en-US" sz="1400" b="1" dirty="0"/>
          </a:p>
          <a:p>
            <a:pPr fontAlgn="base"/>
            <a:r>
              <a:rPr lang="en-US" sz="1400" b="1" dirty="0"/>
              <a:t>Next steps</a:t>
            </a:r>
            <a:r>
              <a:rPr lang="en-US" sz="1400" dirty="0"/>
              <a:t>: Consider providing an indication of how many electricity meters and gas meters there are for each site to encourage users to scroll. Increase the serial number font size. </a:t>
            </a:r>
          </a:p>
        </p:txBody>
      </p:sp>
    </p:spTree>
    <p:extLst>
      <p:ext uri="{BB962C8B-B14F-4D97-AF65-F5344CB8AC3E}">
        <p14:creationId xmlns:p14="http://schemas.microsoft.com/office/powerpoint/2010/main" val="26638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15</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a:t>Submitting meter reads – smart meter</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3F71AD49-EFE5-F142-99C7-121DFE186944}"/>
              </a:ext>
            </a:extLst>
          </p:cNvPr>
          <p:cNvSpPr txBox="1"/>
          <p:nvPr/>
        </p:nvSpPr>
        <p:spPr>
          <a:xfrm>
            <a:off x="789600" y="1384425"/>
            <a:ext cx="8268406" cy="646331"/>
          </a:xfrm>
          <a:prstGeom prst="rect">
            <a:avLst/>
          </a:prstGeom>
          <a:noFill/>
        </p:spPr>
        <p:txBody>
          <a:bodyPr wrap="square" rtlCol="0">
            <a:spAutoFit/>
          </a:bodyPr>
          <a:lstStyle/>
          <a:p>
            <a:pPr fontAlgn="base"/>
            <a:endParaRPr lang="en-GB" b="1" dirty="0"/>
          </a:p>
          <a:p>
            <a:pPr fontAlgn="base"/>
            <a:r>
              <a:rPr lang="en-GB" dirty="0"/>
              <a:t>​</a:t>
            </a:r>
          </a:p>
        </p:txBody>
      </p:sp>
      <p:sp>
        <p:nvSpPr>
          <p:cNvPr id="13" name="TextBox 12">
            <a:extLst>
              <a:ext uri="{FF2B5EF4-FFF2-40B4-BE49-F238E27FC236}">
                <a16:creationId xmlns:a16="http://schemas.microsoft.com/office/drawing/2014/main" id="{94DCE7CA-54AD-2841-8F56-AD406781EF27}"/>
              </a:ext>
            </a:extLst>
          </p:cNvPr>
          <p:cNvSpPr txBox="1"/>
          <p:nvPr/>
        </p:nvSpPr>
        <p:spPr>
          <a:xfrm>
            <a:off x="789600" y="1422525"/>
            <a:ext cx="6868499" cy="2031325"/>
          </a:xfrm>
          <a:prstGeom prst="rect">
            <a:avLst/>
          </a:prstGeom>
          <a:noFill/>
        </p:spPr>
        <p:txBody>
          <a:bodyPr wrap="square" rtlCol="0">
            <a:spAutoFit/>
          </a:bodyPr>
          <a:lstStyle/>
          <a:p>
            <a:pPr fontAlgn="base"/>
            <a:r>
              <a:rPr lang="en-US" sz="1400" dirty="0"/>
              <a:t>All participants understood that the smart meter readings were there for reference but could not be edited. </a:t>
            </a:r>
          </a:p>
          <a:p>
            <a:pPr fontAlgn="base"/>
            <a:endParaRPr lang="en-US" sz="1400" dirty="0"/>
          </a:p>
          <a:p>
            <a:pPr fontAlgn="base"/>
            <a:r>
              <a:rPr lang="en-US" sz="1400" dirty="0"/>
              <a:t>One participant questioned whether the system would be intuitive enough to flag if the smart meter was faulty and hadn’t taken a meter reading recently. </a:t>
            </a:r>
          </a:p>
          <a:p>
            <a:pPr fontAlgn="base"/>
            <a:endParaRPr lang="en-US" sz="1400" dirty="0"/>
          </a:p>
          <a:p>
            <a:pPr fontAlgn="base"/>
            <a:endParaRPr lang="en-US" sz="1400" b="1" dirty="0"/>
          </a:p>
          <a:p>
            <a:pPr fontAlgn="base"/>
            <a:r>
              <a:rPr lang="en-US" sz="1400" b="1" dirty="0"/>
              <a:t>Next step</a:t>
            </a:r>
            <a:r>
              <a:rPr lang="en-US" sz="1400" dirty="0"/>
              <a:t>: Discuss with the business whether it is possible for the system to detect if a smart meter hasn’t taken a reading within a given time frame. </a:t>
            </a:r>
          </a:p>
        </p:txBody>
      </p:sp>
      <p:pic>
        <p:nvPicPr>
          <p:cNvPr id="5" name="Picture 4" descr="Graphical user interface, application&#10;&#10;Description automatically generated">
            <a:extLst>
              <a:ext uri="{FF2B5EF4-FFF2-40B4-BE49-F238E27FC236}">
                <a16:creationId xmlns:a16="http://schemas.microsoft.com/office/drawing/2014/main" id="{B51420AF-C499-4748-99F2-7E7D5DF9A68C}"/>
              </a:ext>
            </a:extLst>
          </p:cNvPr>
          <p:cNvPicPr>
            <a:picLocks noChangeAspect="1"/>
          </p:cNvPicPr>
          <p:nvPr/>
        </p:nvPicPr>
        <p:blipFill>
          <a:blip r:embed="rId3"/>
          <a:stretch>
            <a:fillRect/>
          </a:stretch>
        </p:blipFill>
        <p:spPr>
          <a:xfrm>
            <a:off x="8633244" y="516707"/>
            <a:ext cx="2580762" cy="5510645"/>
          </a:xfrm>
          <a:prstGeom prst="rect">
            <a:avLst/>
          </a:prstGeom>
        </p:spPr>
      </p:pic>
    </p:spTree>
    <p:extLst>
      <p:ext uri="{BB962C8B-B14F-4D97-AF65-F5344CB8AC3E}">
        <p14:creationId xmlns:p14="http://schemas.microsoft.com/office/powerpoint/2010/main" val="240050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a:t>
            </a:r>
          </a:p>
        </p:txBody>
      </p:sp>
      <p:sp>
        <p:nvSpPr>
          <p:cNvPr id="3" name="Text Placeholder 2"/>
          <p:cNvSpPr>
            <a:spLocks noGrp="1"/>
          </p:cNvSpPr>
          <p:nvPr>
            <p:ph type="body" idx="1"/>
          </p:nvPr>
        </p:nvSpPr>
        <p:spPr/>
        <p:txBody>
          <a:bodyPr/>
          <a:lstStyle/>
          <a:p>
            <a:r>
              <a:rPr lang="en-GB" dirty="0"/>
              <a:t>Getting TPIs clients to submit the readings</a:t>
            </a:r>
            <a:endParaRPr lang="en-US" dirty="0"/>
          </a:p>
        </p:txBody>
      </p:sp>
      <p:sp>
        <p:nvSpPr>
          <p:cNvPr id="4" name="Footer Placeholder 3"/>
          <p:cNvSpPr>
            <a:spLocks noGrp="1"/>
          </p:cNvSpPr>
          <p:nvPr>
            <p:ph type="ftr" sz="quarter" idx="11"/>
          </p:nvPr>
        </p:nvSpPr>
        <p:spPr/>
        <p:txBody>
          <a:bodyPr/>
          <a:lstStyle/>
          <a:p>
            <a:r>
              <a:rPr lang="en-GB" noProof="0" dirty="0"/>
              <a:t>Sprint 1 user testing report</a:t>
            </a:r>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16</a:t>
            </a:fld>
            <a:endParaRPr lang="en-GB" noProof="0" dirty="0"/>
          </a:p>
        </p:txBody>
      </p:sp>
    </p:spTree>
    <p:extLst>
      <p:ext uri="{BB962C8B-B14F-4D97-AF65-F5344CB8AC3E}">
        <p14:creationId xmlns:p14="http://schemas.microsoft.com/office/powerpoint/2010/main" val="251152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17</a:t>
            </a:fld>
            <a:endParaRPr lang="en-GB" dirty="0">
              <a:solidFill>
                <a:srgbClr val="FFFFFF"/>
              </a:solidFill>
            </a:endParaRPr>
          </a:p>
        </p:txBody>
      </p:sp>
      <p:sp>
        <p:nvSpPr>
          <p:cNvPr id="7" name="Rectangle 6"/>
          <p:cNvSpPr/>
          <p:nvPr/>
        </p:nvSpPr>
        <p:spPr>
          <a:xfrm>
            <a:off x="96254" y="6739275"/>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a:t>What </a:t>
            </a:r>
            <a:r>
              <a:rPr lang="en-GB" noProof="0"/>
              <a:t>we tested</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741566" y="1203740"/>
            <a:ext cx="5213802" cy="2681055"/>
          </a:xfrm>
          <a:prstGeom prst="rect">
            <a:avLst/>
          </a:prstGeom>
        </p:spPr>
        <p:txBody>
          <a:bodyPr wrap="square">
            <a:spAutoFit/>
          </a:bodyPr>
          <a:lstStyle/>
          <a:p>
            <a:pPr>
              <a:lnSpc>
                <a:spcPct val="150000"/>
              </a:lnSpc>
              <a:spcBef>
                <a:spcPts val="600"/>
              </a:spcBef>
              <a:spcAft>
                <a:spcPts val="1000"/>
              </a:spcAft>
            </a:pPr>
            <a:r>
              <a:rPr lang="en-GB" sz="1400" dirty="0"/>
              <a:t>TPIs could get a link that they could copy and paste into an email to their client, that would take the client to a micro site where they could enter the meter reading themselves. </a:t>
            </a:r>
          </a:p>
          <a:p>
            <a:pPr>
              <a:lnSpc>
                <a:spcPct val="150000"/>
              </a:lnSpc>
              <a:spcBef>
                <a:spcPts val="600"/>
              </a:spcBef>
              <a:spcAft>
                <a:spcPts val="1000"/>
              </a:spcAft>
            </a:pPr>
            <a:r>
              <a:rPr lang="en-GB" sz="1400" dirty="0"/>
              <a:t>All the client would need is the Site ID to log into the micro site. The micro site already has all the information about their site and meter. They only need to enter the meter reading.</a:t>
            </a:r>
          </a:p>
          <a:p>
            <a:pPr>
              <a:lnSpc>
                <a:spcPct val="150000"/>
              </a:lnSpc>
              <a:spcBef>
                <a:spcPts val="600"/>
              </a:spcBef>
              <a:spcAft>
                <a:spcPts val="1000"/>
              </a:spcAft>
            </a:pPr>
            <a:endParaRPr lang="en-GB" sz="1200" dirty="0"/>
          </a:p>
        </p:txBody>
      </p:sp>
      <p:pic>
        <p:nvPicPr>
          <p:cNvPr id="10" name="Picture 9" descr="Graphical user interface, application&#10;&#10;Description automatically generated">
            <a:extLst>
              <a:ext uri="{FF2B5EF4-FFF2-40B4-BE49-F238E27FC236}">
                <a16:creationId xmlns:a16="http://schemas.microsoft.com/office/drawing/2014/main" id="{41604D37-EB1D-D44A-A4CB-0E534C1C6AA7}"/>
              </a:ext>
            </a:extLst>
          </p:cNvPr>
          <p:cNvPicPr>
            <a:picLocks noChangeAspect="1"/>
          </p:cNvPicPr>
          <p:nvPr/>
        </p:nvPicPr>
        <p:blipFill>
          <a:blip r:embed="rId3"/>
          <a:stretch>
            <a:fillRect/>
          </a:stretch>
        </p:blipFill>
        <p:spPr>
          <a:xfrm>
            <a:off x="6435951" y="1127532"/>
            <a:ext cx="2266950" cy="5633948"/>
          </a:xfrm>
          <a:prstGeom prst="rect">
            <a:avLst/>
          </a:prstGeom>
        </p:spPr>
      </p:pic>
      <p:pic>
        <p:nvPicPr>
          <p:cNvPr id="17" name="Picture 16" descr="Graphical user interface, application, Teams&#10;&#10;Description automatically generated">
            <a:extLst>
              <a:ext uri="{FF2B5EF4-FFF2-40B4-BE49-F238E27FC236}">
                <a16:creationId xmlns:a16="http://schemas.microsoft.com/office/drawing/2014/main" id="{26C9F5F3-7EC8-1444-9636-1FB683C77E04}"/>
              </a:ext>
            </a:extLst>
          </p:cNvPr>
          <p:cNvPicPr>
            <a:picLocks noChangeAspect="1"/>
          </p:cNvPicPr>
          <p:nvPr/>
        </p:nvPicPr>
        <p:blipFill>
          <a:blip r:embed="rId4"/>
          <a:stretch>
            <a:fillRect/>
          </a:stretch>
        </p:blipFill>
        <p:spPr>
          <a:xfrm>
            <a:off x="9148355" y="1127532"/>
            <a:ext cx="2266950" cy="3840058"/>
          </a:xfrm>
          <a:prstGeom prst="rect">
            <a:avLst/>
          </a:prstGeom>
        </p:spPr>
      </p:pic>
    </p:spTree>
    <p:extLst>
      <p:ext uri="{BB962C8B-B14F-4D97-AF65-F5344CB8AC3E}">
        <p14:creationId xmlns:p14="http://schemas.microsoft.com/office/powerpoint/2010/main" val="163478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18</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dirty="0"/>
              <a:t>How they felt about the idea</a:t>
            </a:r>
            <a:endParaRPr lang="en-GB" b="1" noProof="0" dirty="0">
              <a:solidFill>
                <a:srgbClr val="FF0000"/>
              </a:solidFill>
            </a:endParaRPr>
          </a:p>
        </p:txBody>
      </p:sp>
      <p:sp>
        <p:nvSpPr>
          <p:cNvPr id="9" name="TextBox 8">
            <a:extLst>
              <a:ext uri="{FF2B5EF4-FFF2-40B4-BE49-F238E27FC236}">
                <a16:creationId xmlns:a16="http://schemas.microsoft.com/office/drawing/2014/main" id="{3F71AD49-EFE5-F142-99C7-121DFE186944}"/>
              </a:ext>
            </a:extLst>
          </p:cNvPr>
          <p:cNvSpPr txBox="1"/>
          <p:nvPr/>
        </p:nvSpPr>
        <p:spPr>
          <a:xfrm>
            <a:off x="789600" y="1422525"/>
            <a:ext cx="7607951" cy="2862322"/>
          </a:xfrm>
          <a:prstGeom prst="rect">
            <a:avLst/>
          </a:prstGeom>
          <a:noFill/>
        </p:spPr>
        <p:txBody>
          <a:bodyPr wrap="square" rtlCol="0">
            <a:spAutoFit/>
          </a:bodyPr>
          <a:lstStyle/>
          <a:p>
            <a:pPr fontAlgn="base"/>
            <a:r>
              <a:rPr lang="en-US" sz="1400" dirty="0"/>
              <a:t>This idea didn't go down as well this sprint. </a:t>
            </a:r>
          </a:p>
          <a:p>
            <a:pPr fontAlgn="base"/>
            <a:endParaRPr lang="en-US" sz="1400" dirty="0"/>
          </a:p>
          <a:p>
            <a:pPr fontAlgn="base"/>
            <a:r>
              <a:rPr lang="en-US" sz="1400" dirty="0"/>
              <a:t>One of the TPIs felt that the whole point of using a TPI was to do this sort of admin for the client. </a:t>
            </a:r>
          </a:p>
          <a:p>
            <a:pPr fontAlgn="base"/>
            <a:endParaRPr lang="en-US" sz="1400" dirty="0"/>
          </a:p>
          <a:p>
            <a:pPr fontAlgn="base"/>
            <a:r>
              <a:rPr lang="en-US" sz="1400" dirty="0"/>
              <a:t>There were some clients that meter read already, but they have accounts.</a:t>
            </a:r>
          </a:p>
          <a:p>
            <a:pPr fontAlgn="base"/>
            <a:endParaRPr lang="en-US" sz="1400" dirty="0"/>
          </a:p>
          <a:p>
            <a:pPr fontAlgn="base"/>
            <a:r>
              <a:rPr lang="en-US" sz="1400" dirty="0"/>
              <a:t>This idea probably isn’t worth exploring anymore. There are more vital parts of the meter read journey to get right first. </a:t>
            </a:r>
            <a:endParaRPr lang="en-GB" sz="1400" dirty="0"/>
          </a:p>
          <a:p>
            <a:pPr fontAlgn="base"/>
            <a:r>
              <a:rPr lang="en-US" sz="1400" dirty="0"/>
              <a:t>​</a:t>
            </a:r>
          </a:p>
          <a:p>
            <a:pPr fontAlgn="base"/>
            <a:r>
              <a:rPr lang="en-US" dirty="0"/>
              <a:t>​</a:t>
            </a:r>
            <a:br>
              <a:rPr lang="en-US" dirty="0"/>
            </a:br>
            <a:endParaRPr lang="en-US"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8543925" y="516707"/>
            <a:ext cx="3162300" cy="5549900"/>
          </a:xfrm>
          <a:prstGeom prst="rect">
            <a:avLst/>
          </a:prstGeom>
        </p:spPr>
      </p:pic>
    </p:spTree>
    <p:extLst>
      <p:ext uri="{BB962C8B-B14F-4D97-AF65-F5344CB8AC3E}">
        <p14:creationId xmlns:p14="http://schemas.microsoft.com/office/powerpoint/2010/main" val="2243924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 y="0"/>
            <a:ext cx="6654799" cy="4902200"/>
          </a:xfrm>
          <a:prstGeom prst="rect">
            <a:avLst/>
          </a:prstGeom>
          <a:noFill/>
          <a:ln>
            <a:noFill/>
          </a:ln>
        </p:spPr>
      </p:pic>
      <p:sp>
        <p:nvSpPr>
          <p:cNvPr id="8" name="Rectangle 7"/>
          <p:cNvSpPr/>
          <p:nvPr/>
        </p:nvSpPr>
        <p:spPr>
          <a:xfrm>
            <a:off x="2" y="6691424"/>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 name="AutoShape 3"/>
          <p:cNvSpPr>
            <a:spLocks noChangeAspect="1" noChangeArrowheads="1" noTextEdit="1"/>
          </p:cNvSpPr>
          <p:nvPr/>
        </p:nvSpPr>
        <p:spPr bwMode="auto">
          <a:xfrm>
            <a:off x="1191684" y="7076017"/>
            <a:ext cx="12192000" cy="156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11" name="Title 1"/>
          <p:cNvSpPr>
            <a:spLocks noGrp="1"/>
          </p:cNvSpPr>
          <p:nvPr>
            <p:ph type="ctrTitle"/>
          </p:nvPr>
        </p:nvSpPr>
        <p:spPr>
          <a:xfrm>
            <a:off x="1740108" y="4586497"/>
            <a:ext cx="8601908" cy="424711"/>
          </a:xfrm>
        </p:spPr>
        <p:txBody>
          <a:bodyPr/>
          <a:lstStyle/>
          <a:p>
            <a:r>
              <a:rPr lang="en-GB" sz="2800" dirty="0"/>
              <a:t>Thank You</a:t>
            </a:r>
            <a:br>
              <a:rPr lang="en-GB" sz="1800" dirty="0"/>
            </a:br>
            <a:endParaRPr lang="en-GB" sz="1800" dirty="0"/>
          </a:p>
        </p:txBody>
      </p:sp>
      <p:pic>
        <p:nvPicPr>
          <p:cNvPr id="7" name="Picture 2" descr="Sse Logo - Uk Big 6 Energy Companies PNG Image | Transparent PNG Free  Download on See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976" y="5593278"/>
            <a:ext cx="2090818" cy="82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7" y="1336604"/>
            <a:ext cx="10751504" cy="936000"/>
          </a:xfrm>
        </p:spPr>
        <p:txBody>
          <a:bodyPr/>
          <a:lstStyle/>
          <a:p>
            <a:r>
              <a:rPr lang="en-GB" dirty="0">
                <a:solidFill>
                  <a:schemeClr val="tx1"/>
                </a:solidFill>
              </a:rPr>
              <a:t>Contents</a:t>
            </a:r>
          </a:p>
        </p:txBody>
      </p:sp>
      <p:sp>
        <p:nvSpPr>
          <p:cNvPr id="10" name="TextBox 9">
            <a:extLst>
              <a:ext uri="{FF2B5EF4-FFF2-40B4-BE49-F238E27FC236}">
                <a16:creationId xmlns:a16="http://schemas.microsoft.com/office/drawing/2014/main" id="{E6CDFC99-BD22-8E4D-A906-692FBEB3F5A8}"/>
              </a:ext>
            </a:extLst>
          </p:cNvPr>
          <p:cNvSpPr txBox="1"/>
          <p:nvPr/>
        </p:nvSpPr>
        <p:spPr>
          <a:xfrm>
            <a:off x="723671" y="2270331"/>
            <a:ext cx="10746970" cy="22581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b="1" dirty="0"/>
              <a:t>What we did</a:t>
            </a:r>
          </a:p>
          <a:p>
            <a:pPr marL="742950" lvl="1" indent="-285750">
              <a:lnSpc>
                <a:spcPct val="150000"/>
              </a:lnSpc>
              <a:buFont typeface="Arial" panose="020B0604020202020204" pitchFamily="34" charset="0"/>
              <a:buChar char="•"/>
            </a:pPr>
            <a:r>
              <a:rPr lang="en-GB" sz="1600" dirty="0"/>
              <a:t>Objectives</a:t>
            </a:r>
          </a:p>
          <a:p>
            <a:pPr marL="742950" lvl="1" indent="-285750">
              <a:lnSpc>
                <a:spcPct val="150000"/>
              </a:lnSpc>
              <a:buFont typeface="Arial" panose="020B0604020202020204" pitchFamily="34" charset="0"/>
              <a:buChar char="•"/>
            </a:pPr>
            <a:r>
              <a:rPr lang="en-GB" sz="1600" dirty="0"/>
              <a:t>Who we spoke to</a:t>
            </a:r>
          </a:p>
          <a:p>
            <a:pPr marL="742950" lvl="1" indent="-285750">
              <a:lnSpc>
                <a:spcPct val="150000"/>
              </a:lnSpc>
              <a:buFont typeface="Arial" panose="020B0604020202020204" pitchFamily="34" charset="0"/>
              <a:buChar char="•"/>
            </a:pPr>
            <a:r>
              <a:rPr lang="en-GB" sz="1600" dirty="0"/>
              <a:t>Structure of the sessions</a:t>
            </a:r>
          </a:p>
          <a:p>
            <a:pPr marL="285750" indent="-285750">
              <a:lnSpc>
                <a:spcPct val="150000"/>
              </a:lnSpc>
              <a:buFont typeface="Arial" panose="020B0604020202020204" pitchFamily="34" charset="0"/>
              <a:buChar char="•"/>
            </a:pPr>
            <a:r>
              <a:rPr lang="en-GB" sz="1600" b="1" dirty="0"/>
              <a:t>Submitting meter readings</a:t>
            </a:r>
            <a:endParaRPr lang="en-GB" sz="1600" dirty="0"/>
          </a:p>
          <a:p>
            <a:pPr marL="285750" indent="-285750">
              <a:lnSpc>
                <a:spcPct val="150000"/>
              </a:lnSpc>
              <a:buFont typeface="Arial" panose="020B0604020202020204" pitchFamily="34" charset="0"/>
              <a:buChar char="•"/>
            </a:pPr>
            <a:r>
              <a:rPr lang="en-GB" sz="1600" b="1" dirty="0"/>
              <a:t>Getting TPIs clients to submit the readings</a:t>
            </a:r>
          </a:p>
        </p:txBody>
      </p:sp>
    </p:spTree>
    <p:extLst>
      <p:ext uri="{BB962C8B-B14F-4D97-AF65-F5344CB8AC3E}">
        <p14:creationId xmlns:p14="http://schemas.microsoft.com/office/powerpoint/2010/main" val="85115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a:t>
            </a:r>
          </a:p>
        </p:txBody>
      </p:sp>
      <p:sp>
        <p:nvSpPr>
          <p:cNvPr id="3" name="Text Placeholder 2"/>
          <p:cNvSpPr>
            <a:spLocks noGrp="1"/>
          </p:cNvSpPr>
          <p:nvPr>
            <p:ph type="body" idx="1"/>
          </p:nvPr>
        </p:nvSpPr>
        <p:spPr/>
        <p:txBody>
          <a:bodyPr/>
          <a:lstStyle/>
          <a:p>
            <a:r>
              <a:rPr lang="en-US" dirty="0"/>
              <a:t>What we did</a:t>
            </a:r>
          </a:p>
        </p:txBody>
      </p:sp>
      <p:sp>
        <p:nvSpPr>
          <p:cNvPr id="4" name="Footer Placeholder 3"/>
          <p:cNvSpPr>
            <a:spLocks noGrp="1"/>
          </p:cNvSpPr>
          <p:nvPr>
            <p:ph type="ftr" sz="quarter" idx="11"/>
          </p:nvPr>
        </p:nvSpPr>
        <p:spPr/>
        <p:txBody>
          <a:bodyPr/>
          <a:lstStyle/>
          <a:p>
            <a:r>
              <a:rPr lang="en-GB" dirty="0"/>
              <a:t>Sprint 1 user testing report</a:t>
            </a:r>
            <a:endParaRPr lang="en-GB" noProof="0" dirty="0"/>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3</a:t>
            </a:fld>
            <a:endParaRPr lang="en-GB" noProof="0" dirty="0"/>
          </a:p>
        </p:txBody>
      </p:sp>
    </p:spTree>
    <p:extLst>
      <p:ext uri="{BB962C8B-B14F-4D97-AF65-F5344CB8AC3E}">
        <p14:creationId xmlns:p14="http://schemas.microsoft.com/office/powerpoint/2010/main" val="213548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4</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8792550" cy="790031"/>
          </a:xfrm>
        </p:spPr>
        <p:txBody>
          <a:bodyPr/>
          <a:lstStyle/>
          <a:p>
            <a:r>
              <a:rPr lang="en-GB" noProof="0" dirty="0"/>
              <a:t>Objectives of the research</a:t>
            </a:r>
            <a:endParaRPr lang="en-GB" b="1" noProof="0" dirty="0">
              <a:solidFill>
                <a:srgbClr val="FF0000"/>
              </a:solidFill>
            </a:endParaRPr>
          </a:p>
        </p:txBody>
      </p:sp>
      <p:sp>
        <p:nvSpPr>
          <p:cNvPr id="11" name="TextBox 10">
            <a:extLst>
              <a:ext uri="{FF2B5EF4-FFF2-40B4-BE49-F238E27FC236}">
                <a16:creationId xmlns:a16="http://schemas.microsoft.com/office/drawing/2014/main" id="{3F71AD49-EFE5-F142-99C7-121DFE186944}"/>
              </a:ext>
            </a:extLst>
          </p:cNvPr>
          <p:cNvSpPr txBox="1"/>
          <p:nvPr/>
        </p:nvSpPr>
        <p:spPr>
          <a:xfrm>
            <a:off x="652660" y="1539248"/>
            <a:ext cx="10886679" cy="3349635"/>
          </a:xfrm>
          <a:prstGeom prst="rect">
            <a:avLst/>
          </a:prstGeom>
          <a:noFill/>
        </p:spPr>
        <p:txBody>
          <a:bodyPr wrap="square" rtlCol="0">
            <a:spAutoFit/>
          </a:bodyPr>
          <a:lstStyle/>
          <a:p>
            <a:pPr marL="285750" indent="-285750">
              <a:lnSpc>
                <a:spcPct val="150000"/>
              </a:lnSpc>
              <a:spcBef>
                <a:spcPts val="600"/>
              </a:spcBef>
              <a:spcAft>
                <a:spcPts val="1000"/>
              </a:spcAft>
              <a:buFont typeface="Arial" charset="0"/>
              <a:buChar char="•"/>
            </a:pPr>
            <a:r>
              <a:rPr lang="en-GB" dirty="0"/>
              <a:t>To learn how TPIs and customers currently manage meter readings </a:t>
            </a:r>
          </a:p>
          <a:p>
            <a:pPr marL="285750" indent="-285750">
              <a:lnSpc>
                <a:spcPct val="150000"/>
              </a:lnSpc>
              <a:spcBef>
                <a:spcPts val="600"/>
              </a:spcBef>
              <a:spcAft>
                <a:spcPts val="1000"/>
              </a:spcAft>
              <a:buFont typeface="Arial" charset="0"/>
              <a:buChar char="•"/>
            </a:pPr>
            <a:r>
              <a:rPr lang="en-GB" dirty="0"/>
              <a:t>To test the prototypes for submitting meter readings when a customer has multiple sites, each with multiple meters, to see if it improves upon the current journey</a:t>
            </a:r>
          </a:p>
          <a:p>
            <a:pPr marL="285750" indent="-285750">
              <a:lnSpc>
                <a:spcPct val="150000"/>
              </a:lnSpc>
              <a:spcBef>
                <a:spcPts val="600"/>
              </a:spcBef>
              <a:spcAft>
                <a:spcPts val="1000"/>
              </a:spcAft>
              <a:buFont typeface="Arial" charset="0"/>
              <a:buChar char="•"/>
            </a:pPr>
            <a:r>
              <a:rPr lang="en-GB" dirty="0"/>
              <a:t>To learn if the ability to attach a photo as evidence is useful and to test the user journey for this</a:t>
            </a:r>
          </a:p>
          <a:p>
            <a:pPr marL="285750" indent="-285750">
              <a:lnSpc>
                <a:spcPct val="150000"/>
              </a:lnSpc>
              <a:spcBef>
                <a:spcPts val="600"/>
              </a:spcBef>
              <a:spcAft>
                <a:spcPts val="1000"/>
              </a:spcAft>
              <a:buFont typeface="Arial" charset="0"/>
              <a:buChar char="•"/>
            </a:pPr>
            <a:r>
              <a:rPr lang="en-GB" dirty="0"/>
              <a:t>To get feedback on the concept of using photo recognition technology (OCR) for meter readings</a:t>
            </a:r>
          </a:p>
          <a:p>
            <a:pPr marL="285750" indent="-285750">
              <a:lnSpc>
                <a:spcPct val="150000"/>
              </a:lnSpc>
              <a:spcBef>
                <a:spcPts val="600"/>
              </a:spcBef>
              <a:spcAft>
                <a:spcPts val="1000"/>
              </a:spcAft>
              <a:buFont typeface="Arial" charset="0"/>
              <a:buChar char="•"/>
            </a:pPr>
            <a:r>
              <a:rPr lang="en-GB" dirty="0"/>
              <a:t>To understand if getting customers to submit their meter reads directly to SSE is useful </a:t>
            </a:r>
          </a:p>
        </p:txBody>
      </p:sp>
    </p:spTree>
    <p:extLst>
      <p:ext uri="{BB962C8B-B14F-4D97-AF65-F5344CB8AC3E}">
        <p14:creationId xmlns:p14="http://schemas.microsoft.com/office/powerpoint/2010/main" val="133570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5</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8792550" cy="790031"/>
          </a:xfrm>
        </p:spPr>
        <p:txBody>
          <a:bodyPr/>
          <a:lstStyle/>
          <a:p>
            <a:r>
              <a:rPr lang="en-GB" noProof="0" dirty="0"/>
              <a:t>Who we spoke to</a:t>
            </a:r>
            <a:endParaRPr lang="en-GB" b="1" noProof="0" dirty="0">
              <a:solidFill>
                <a:srgbClr val="FF0000"/>
              </a:solidFill>
            </a:endParaRPr>
          </a:p>
        </p:txBody>
      </p:sp>
      <p:sp>
        <p:nvSpPr>
          <p:cNvPr id="13" name="TextBox 12">
            <a:extLst>
              <a:ext uri="{FF2B5EF4-FFF2-40B4-BE49-F238E27FC236}">
                <a16:creationId xmlns:a16="http://schemas.microsoft.com/office/drawing/2014/main" id="{3F71AD49-EFE5-F142-99C7-121DFE186944}"/>
              </a:ext>
            </a:extLst>
          </p:cNvPr>
          <p:cNvSpPr txBox="1"/>
          <p:nvPr/>
        </p:nvSpPr>
        <p:spPr>
          <a:xfrm>
            <a:off x="737050" y="1416716"/>
            <a:ext cx="4284655" cy="1077218"/>
          </a:xfrm>
          <a:prstGeom prst="rect">
            <a:avLst/>
          </a:prstGeom>
          <a:noFill/>
        </p:spPr>
        <p:txBody>
          <a:bodyPr wrap="square" rtlCol="0">
            <a:spAutoFit/>
          </a:bodyPr>
          <a:lstStyle/>
          <a:p>
            <a:pPr>
              <a:spcBef>
                <a:spcPts val="600"/>
              </a:spcBef>
            </a:pPr>
            <a:r>
              <a:rPr lang="en-GB" b="1" dirty="0"/>
              <a:t>TPIs</a:t>
            </a:r>
          </a:p>
          <a:p>
            <a:pPr>
              <a:spcBef>
                <a:spcPts val="600"/>
              </a:spcBef>
            </a:pPr>
            <a:endParaRPr lang="en-GB" dirty="0"/>
          </a:p>
          <a:p>
            <a:pPr>
              <a:spcBef>
                <a:spcPts val="600"/>
              </a:spcBef>
            </a:pPr>
            <a:endParaRPr lang="en-GB" dirty="0"/>
          </a:p>
        </p:txBody>
      </p:sp>
      <p:sp>
        <p:nvSpPr>
          <p:cNvPr id="10" name="TextBox 9">
            <a:extLst>
              <a:ext uri="{FF2B5EF4-FFF2-40B4-BE49-F238E27FC236}">
                <a16:creationId xmlns:a16="http://schemas.microsoft.com/office/drawing/2014/main" id="{3F71AD49-EFE5-F142-99C7-121DFE186944}"/>
              </a:ext>
            </a:extLst>
          </p:cNvPr>
          <p:cNvSpPr txBox="1"/>
          <p:nvPr/>
        </p:nvSpPr>
        <p:spPr>
          <a:xfrm>
            <a:off x="1373382" y="2026747"/>
            <a:ext cx="4320000" cy="1631216"/>
          </a:xfrm>
          <a:prstGeom prst="rect">
            <a:avLst/>
          </a:prstGeom>
          <a:noFill/>
        </p:spPr>
        <p:txBody>
          <a:bodyPr wrap="square" rtlCol="0">
            <a:spAutoFit/>
          </a:bodyPr>
          <a:lstStyle/>
          <a:p>
            <a:pPr>
              <a:spcBef>
                <a:spcPts val="600"/>
              </a:spcBef>
            </a:pPr>
            <a:r>
              <a:rPr lang="en-GB" dirty="0"/>
              <a:t>Works mostly with SMEs</a:t>
            </a:r>
          </a:p>
          <a:p>
            <a:pPr>
              <a:spcBef>
                <a:spcPts val="600"/>
              </a:spcBef>
            </a:pPr>
            <a:r>
              <a:rPr lang="en-GB" dirty="0"/>
              <a:t>Keen on accurate meter reads as their commission is based on usage</a:t>
            </a:r>
          </a:p>
          <a:p>
            <a:pPr>
              <a:spcBef>
                <a:spcPts val="600"/>
              </a:spcBef>
            </a:pPr>
            <a:r>
              <a:rPr lang="en-GB" dirty="0"/>
              <a:t>Submits meter reads through portal unless it’s multiple reads</a:t>
            </a:r>
          </a:p>
        </p:txBody>
      </p:sp>
      <p:sp>
        <p:nvSpPr>
          <p:cNvPr id="11" name="TextBox 10">
            <a:extLst>
              <a:ext uri="{FF2B5EF4-FFF2-40B4-BE49-F238E27FC236}">
                <a16:creationId xmlns:a16="http://schemas.microsoft.com/office/drawing/2014/main" id="{3F71AD49-EFE5-F142-99C7-121DFE186944}"/>
              </a:ext>
            </a:extLst>
          </p:cNvPr>
          <p:cNvSpPr txBox="1"/>
          <p:nvPr/>
        </p:nvSpPr>
        <p:spPr>
          <a:xfrm>
            <a:off x="1424806" y="4189028"/>
            <a:ext cx="4320000" cy="1000274"/>
          </a:xfrm>
          <a:prstGeom prst="rect">
            <a:avLst/>
          </a:prstGeom>
          <a:noFill/>
        </p:spPr>
        <p:txBody>
          <a:bodyPr wrap="square" rtlCol="0">
            <a:spAutoFit/>
          </a:bodyPr>
          <a:lstStyle/>
          <a:p>
            <a:pPr>
              <a:spcBef>
                <a:spcPts val="600"/>
              </a:spcBef>
            </a:pPr>
            <a:r>
              <a:rPr lang="en-GB" dirty="0"/>
              <a:t>Works mainly with managing agents for blocks of properties</a:t>
            </a:r>
          </a:p>
          <a:p>
            <a:pPr>
              <a:spcBef>
                <a:spcPts val="600"/>
              </a:spcBef>
            </a:pPr>
            <a:r>
              <a:rPr lang="en-GB" dirty="0"/>
              <a:t>Emails meter reads to SSE</a:t>
            </a:r>
          </a:p>
        </p:txBody>
      </p:sp>
      <p:sp>
        <p:nvSpPr>
          <p:cNvPr id="14" name="TextBox 13">
            <a:extLst>
              <a:ext uri="{FF2B5EF4-FFF2-40B4-BE49-F238E27FC236}">
                <a16:creationId xmlns:a16="http://schemas.microsoft.com/office/drawing/2014/main" id="{3F71AD49-EFE5-F142-99C7-121DFE186944}"/>
              </a:ext>
            </a:extLst>
          </p:cNvPr>
          <p:cNvSpPr txBox="1"/>
          <p:nvPr/>
        </p:nvSpPr>
        <p:spPr>
          <a:xfrm>
            <a:off x="7387172" y="1956103"/>
            <a:ext cx="4320000" cy="1077218"/>
          </a:xfrm>
          <a:prstGeom prst="rect">
            <a:avLst/>
          </a:prstGeom>
          <a:noFill/>
        </p:spPr>
        <p:txBody>
          <a:bodyPr wrap="square" rtlCol="0">
            <a:spAutoFit/>
          </a:bodyPr>
          <a:lstStyle/>
          <a:p>
            <a:pPr>
              <a:spcBef>
                <a:spcPts val="600"/>
              </a:spcBef>
            </a:pPr>
            <a:r>
              <a:rPr lang="en-GB" dirty="0"/>
              <a:t>Client services team</a:t>
            </a:r>
          </a:p>
          <a:p>
            <a:pPr>
              <a:spcBef>
                <a:spcPts val="600"/>
              </a:spcBef>
            </a:pPr>
            <a:r>
              <a:rPr lang="en-GB" dirty="0"/>
              <a:t>Manages clients’ accounts</a:t>
            </a:r>
          </a:p>
          <a:p>
            <a:pPr>
              <a:spcBef>
                <a:spcPts val="600"/>
              </a:spcBef>
            </a:pPr>
            <a:r>
              <a:rPr lang="en-GB" dirty="0"/>
              <a:t>Emails meter reads to SSE</a:t>
            </a:r>
          </a:p>
        </p:txBody>
      </p:sp>
      <p:grpSp>
        <p:nvGrpSpPr>
          <p:cNvPr id="16" name="Group 15"/>
          <p:cNvGrpSpPr/>
          <p:nvPr/>
        </p:nvGrpSpPr>
        <p:grpSpPr>
          <a:xfrm>
            <a:off x="789599" y="2000940"/>
            <a:ext cx="471750" cy="776903"/>
            <a:chOff x="5606321" y="1432410"/>
            <a:chExt cx="644577" cy="1061524"/>
          </a:xfrm>
        </p:grpSpPr>
        <p:sp>
          <p:nvSpPr>
            <p:cNvPr id="5" name="Round Same Side Corner Rectangle 4"/>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6" name="Oval 5"/>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grpSp>
        <p:nvGrpSpPr>
          <p:cNvPr id="17" name="Group 16"/>
          <p:cNvGrpSpPr/>
          <p:nvPr/>
        </p:nvGrpSpPr>
        <p:grpSpPr>
          <a:xfrm>
            <a:off x="6695800" y="2037740"/>
            <a:ext cx="471750" cy="776903"/>
            <a:chOff x="5606321" y="1432410"/>
            <a:chExt cx="644577" cy="1061524"/>
          </a:xfrm>
        </p:grpSpPr>
        <p:sp>
          <p:nvSpPr>
            <p:cNvPr id="18" name="Round Same Side Corner Rectangle 17"/>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9" name="Oval 18"/>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grpSp>
        <p:nvGrpSpPr>
          <p:cNvPr id="20" name="Group 19"/>
          <p:cNvGrpSpPr/>
          <p:nvPr/>
        </p:nvGrpSpPr>
        <p:grpSpPr>
          <a:xfrm>
            <a:off x="800270" y="4288888"/>
            <a:ext cx="471750" cy="776903"/>
            <a:chOff x="5606321" y="1432410"/>
            <a:chExt cx="644577" cy="1061524"/>
          </a:xfrm>
        </p:grpSpPr>
        <p:sp>
          <p:nvSpPr>
            <p:cNvPr id="21" name="Round Same Side Corner Rectangle 20"/>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2" name="Oval 21"/>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sp>
        <p:nvSpPr>
          <p:cNvPr id="26" name="TextBox 25">
            <a:extLst>
              <a:ext uri="{FF2B5EF4-FFF2-40B4-BE49-F238E27FC236}">
                <a16:creationId xmlns:a16="http://schemas.microsoft.com/office/drawing/2014/main" id="{E9E13091-FC3B-6748-B3EB-D9FE56D23A24}"/>
              </a:ext>
            </a:extLst>
          </p:cNvPr>
          <p:cNvSpPr txBox="1"/>
          <p:nvPr/>
        </p:nvSpPr>
        <p:spPr>
          <a:xfrm>
            <a:off x="7387172" y="4189028"/>
            <a:ext cx="3533673" cy="923330"/>
          </a:xfrm>
          <a:prstGeom prst="rect">
            <a:avLst/>
          </a:prstGeom>
          <a:noFill/>
        </p:spPr>
        <p:txBody>
          <a:bodyPr wrap="square" rtlCol="0">
            <a:spAutoFit/>
          </a:bodyPr>
          <a:lstStyle/>
          <a:p>
            <a:pPr>
              <a:spcBef>
                <a:spcPts val="600"/>
              </a:spcBef>
            </a:pPr>
            <a:r>
              <a:rPr lang="en-GB" dirty="0"/>
              <a:t>We didn’t manage to speak to any customers during this round of testing.</a:t>
            </a:r>
          </a:p>
        </p:txBody>
      </p:sp>
    </p:spTree>
    <p:extLst>
      <p:ext uri="{BB962C8B-B14F-4D97-AF65-F5344CB8AC3E}">
        <p14:creationId xmlns:p14="http://schemas.microsoft.com/office/powerpoint/2010/main" val="316054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6</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8792550" cy="790031"/>
          </a:xfrm>
        </p:spPr>
        <p:txBody>
          <a:bodyPr/>
          <a:lstStyle/>
          <a:p>
            <a:r>
              <a:rPr lang="en-GB" noProof="0" dirty="0"/>
              <a:t>Structure of the sessions</a:t>
            </a:r>
            <a:endParaRPr lang="en-GB" b="1" noProof="0" dirty="0">
              <a:solidFill>
                <a:srgbClr val="FF0000"/>
              </a:solidFill>
            </a:endParaRPr>
          </a:p>
        </p:txBody>
      </p:sp>
      <p:sp>
        <p:nvSpPr>
          <p:cNvPr id="26" name="TextBox 25">
            <a:extLst>
              <a:ext uri="{FF2B5EF4-FFF2-40B4-BE49-F238E27FC236}">
                <a16:creationId xmlns:a16="http://schemas.microsoft.com/office/drawing/2014/main" id="{3F71AD49-EFE5-F142-99C7-121DFE186944}"/>
              </a:ext>
            </a:extLst>
          </p:cNvPr>
          <p:cNvSpPr txBox="1"/>
          <p:nvPr/>
        </p:nvSpPr>
        <p:spPr>
          <a:xfrm>
            <a:off x="789600" y="1859960"/>
            <a:ext cx="5129153" cy="3572453"/>
          </a:xfrm>
          <a:prstGeom prst="rect">
            <a:avLst/>
          </a:prstGeom>
          <a:noFill/>
        </p:spPr>
        <p:txBody>
          <a:bodyPr wrap="square" rtlCol="0">
            <a:spAutoFit/>
          </a:bodyPr>
          <a:lstStyle/>
          <a:p>
            <a:pPr>
              <a:lnSpc>
                <a:spcPct val="150000"/>
              </a:lnSpc>
              <a:spcBef>
                <a:spcPts val="600"/>
              </a:spcBef>
              <a:spcAft>
                <a:spcPts val="1000"/>
              </a:spcAft>
            </a:pPr>
            <a:r>
              <a:rPr lang="en-GB" sz="1400" dirty="0"/>
              <a:t>We conducted 45 minute one-on-one video call interviews that consisted of:</a:t>
            </a:r>
          </a:p>
          <a:p>
            <a:pPr marL="285750" indent="-285750">
              <a:lnSpc>
                <a:spcPct val="150000"/>
              </a:lnSpc>
              <a:spcBef>
                <a:spcPts val="600"/>
              </a:spcBef>
              <a:spcAft>
                <a:spcPts val="1000"/>
              </a:spcAft>
              <a:buFont typeface="Arial" charset="0"/>
              <a:buChar char="•"/>
            </a:pPr>
            <a:r>
              <a:rPr lang="en-GB" sz="1400" dirty="0"/>
              <a:t>An initial interview talking about their previous experience in managing energy</a:t>
            </a:r>
          </a:p>
          <a:p>
            <a:pPr marL="285750" indent="-285750">
              <a:lnSpc>
                <a:spcPct val="150000"/>
              </a:lnSpc>
              <a:spcBef>
                <a:spcPts val="600"/>
              </a:spcBef>
              <a:spcAft>
                <a:spcPts val="1000"/>
              </a:spcAft>
              <a:buFont typeface="Arial" charset="0"/>
              <a:buChar char="•"/>
            </a:pPr>
            <a:r>
              <a:rPr lang="en-GB" sz="1400" dirty="0"/>
              <a:t>We sent the participants a series of meter readings for a client. The participant was tasked with entering the meter reads into the right place in the prototype, while thinking aloud</a:t>
            </a:r>
          </a:p>
          <a:p>
            <a:pPr marL="285750" indent="-285750">
              <a:lnSpc>
                <a:spcPct val="150000"/>
              </a:lnSpc>
              <a:spcBef>
                <a:spcPts val="600"/>
              </a:spcBef>
              <a:spcAft>
                <a:spcPts val="1000"/>
              </a:spcAft>
              <a:buFont typeface="Arial" charset="0"/>
              <a:buChar char="•"/>
            </a:pPr>
            <a:r>
              <a:rPr lang="en-GB" sz="1400" dirty="0"/>
              <a:t>A wrap up to reflect on what they saw</a:t>
            </a:r>
          </a:p>
        </p:txBody>
      </p:sp>
      <p:pic>
        <p:nvPicPr>
          <p:cNvPr id="6" name="Picture 5">
            <a:extLst>
              <a:ext uri="{FF2B5EF4-FFF2-40B4-BE49-F238E27FC236}">
                <a16:creationId xmlns:a16="http://schemas.microsoft.com/office/drawing/2014/main" id="{53B746B3-FA24-0B4C-8C76-45A418424BB6}"/>
              </a:ext>
            </a:extLst>
          </p:cNvPr>
          <p:cNvPicPr>
            <a:picLocks noChangeAspect="1"/>
          </p:cNvPicPr>
          <p:nvPr/>
        </p:nvPicPr>
        <p:blipFill>
          <a:blip r:embed="rId3"/>
          <a:stretch>
            <a:fillRect/>
          </a:stretch>
        </p:blipFill>
        <p:spPr>
          <a:xfrm rot="21420322">
            <a:off x="6319967" y="1747495"/>
            <a:ext cx="4654176" cy="4199458"/>
          </a:xfrm>
          <a:prstGeom prst="rect">
            <a:avLst/>
          </a:prstGeom>
          <a:effectLst>
            <a:outerShdw blurRad="76200" dist="25400" dir="2400000" algn="tl" rotWithShape="0">
              <a:schemeClr val="bg1">
                <a:lumMod val="50000"/>
                <a:alpha val="80000"/>
              </a:schemeClr>
            </a:outerShdw>
          </a:effectLst>
        </p:spPr>
      </p:pic>
    </p:spTree>
    <p:extLst>
      <p:ext uri="{BB962C8B-B14F-4D97-AF65-F5344CB8AC3E}">
        <p14:creationId xmlns:p14="http://schemas.microsoft.com/office/powerpoint/2010/main" val="125539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a:t>
            </a:r>
          </a:p>
        </p:txBody>
      </p:sp>
      <p:sp>
        <p:nvSpPr>
          <p:cNvPr id="3" name="Text Placeholder 2"/>
          <p:cNvSpPr>
            <a:spLocks noGrp="1"/>
          </p:cNvSpPr>
          <p:nvPr>
            <p:ph type="body" idx="1"/>
          </p:nvPr>
        </p:nvSpPr>
        <p:spPr/>
        <p:txBody>
          <a:bodyPr/>
          <a:lstStyle/>
          <a:p>
            <a:r>
              <a:rPr lang="en-US" dirty="0"/>
              <a:t>Submitting meter readings</a:t>
            </a:r>
          </a:p>
        </p:txBody>
      </p:sp>
      <p:sp>
        <p:nvSpPr>
          <p:cNvPr id="4" name="Footer Placeholder 3"/>
          <p:cNvSpPr>
            <a:spLocks noGrp="1"/>
          </p:cNvSpPr>
          <p:nvPr>
            <p:ph type="ftr" sz="quarter" idx="11"/>
          </p:nvPr>
        </p:nvSpPr>
        <p:spPr/>
        <p:txBody>
          <a:bodyPr/>
          <a:lstStyle/>
          <a:p>
            <a:r>
              <a:rPr lang="en-GB" noProof="0" dirty="0"/>
              <a:t>Sprint 1 user testing report</a:t>
            </a:r>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7</a:t>
            </a:fld>
            <a:endParaRPr lang="en-GB" noProof="0" dirty="0"/>
          </a:p>
        </p:txBody>
      </p:sp>
      <p:sp>
        <p:nvSpPr>
          <p:cNvPr id="6" name="Text Placeholder 5"/>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00072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8</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a:t>How they currently gather and submit meter readings</a:t>
            </a:r>
            <a:endParaRPr lang="en-GB" b="1" noProof="0" dirty="0">
              <a:solidFill>
                <a:srgbClr val="FF0000"/>
              </a:solidFill>
            </a:endParaRPr>
          </a:p>
        </p:txBody>
      </p:sp>
      <p:sp>
        <p:nvSpPr>
          <p:cNvPr id="9" name="TextBox 8">
            <a:extLst>
              <a:ext uri="{FF2B5EF4-FFF2-40B4-BE49-F238E27FC236}">
                <a16:creationId xmlns:a16="http://schemas.microsoft.com/office/drawing/2014/main" id="{3F71AD49-EFE5-F142-99C7-121DFE186944}"/>
              </a:ext>
            </a:extLst>
          </p:cNvPr>
          <p:cNvSpPr txBox="1"/>
          <p:nvPr/>
        </p:nvSpPr>
        <p:spPr>
          <a:xfrm>
            <a:off x="737049" y="1740947"/>
            <a:ext cx="10886679" cy="3539430"/>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TPIs we spoke to send meter readings to SSE as soon as they receive them from clients ﻿</a:t>
            </a:r>
            <a:br>
              <a:rPr lang="en-GB" sz="1400" dirty="0"/>
            </a:br>
            <a:r>
              <a:rPr lang="en-GB" sz="1400" dirty="0"/>
              <a:t> ﻿</a:t>
            </a:r>
          </a:p>
          <a:p>
            <a:pPr marL="285750" indent="-285750">
              <a:buFont typeface="Arial" panose="020B0604020202020204" pitchFamily="34" charset="0"/>
              <a:buChar char="•"/>
            </a:pPr>
            <a:r>
              <a:rPr lang="en-GB" sz="1400" dirty="0"/>
              <a:t>One TPI said they use the current SSE portal to add single meter reads to a client’s account. They prefer to do it this way as they get a quicker response than by email</a:t>
            </a:r>
            <a:br>
              <a:rPr lang="en-GB" sz="1400" dirty="0"/>
            </a:br>
            <a:endParaRPr lang="en-GB" sz="1400" dirty="0"/>
          </a:p>
          <a:p>
            <a:pPr marL="285750" indent="-285750">
              <a:buFont typeface="Arial" panose="020B0604020202020204" pitchFamily="34" charset="0"/>
              <a:buChar char="•"/>
            </a:pPr>
            <a:r>
              <a:rPr lang="en-GB" sz="1400" dirty="0"/>
              <a:t>All TPIs said for multiple meter readings they send them in an email to SSE </a:t>
            </a:r>
            <a:br>
              <a:rPr lang="en-GB" sz="1400" dirty="0"/>
            </a:br>
            <a:endParaRPr lang="en-GB" sz="1400" dirty="0"/>
          </a:p>
          <a:p>
            <a:pPr marL="285750" indent="-285750">
              <a:buFont typeface="Arial" panose="020B0604020202020204" pitchFamily="34" charset="0"/>
              <a:buChar char="•"/>
            </a:pPr>
            <a:r>
              <a:rPr lang="en-GB" sz="1400" dirty="0"/>
              <a:t>One TPI said they chase clients for meter readings to ensure that their commission is accurate, whereas another TPI said they don’t chase clients for readings </a:t>
            </a:r>
            <a:br>
              <a:rPr lang="en-GB" sz="1400" dirty="0"/>
            </a:br>
            <a:endParaRPr lang="en-GB" sz="1400" dirty="0"/>
          </a:p>
          <a:p>
            <a:pPr marL="285750" indent="-285750">
              <a:buFont typeface="Arial" panose="020B0604020202020204" pitchFamily="34" charset="0"/>
              <a:buChar char="•"/>
            </a:pPr>
            <a:r>
              <a:rPr lang="en-GB" sz="1400" dirty="0"/>
              <a:t>The format of the meter readings emailed to TPIs is inconsistent. One TPI who worked with managing agents for blocks of properties said the meter readings their clients collect from cleaners etc range from a scribble on a piece of paper to an Excel spreadsheet</a:t>
            </a:r>
            <a:br>
              <a:rPr lang="en-GB" sz="1400" dirty="0"/>
            </a:br>
            <a:endParaRPr lang="en-GB" sz="1400" dirty="0"/>
          </a:p>
          <a:p>
            <a:pPr marL="285750" indent="-285750">
              <a:buFont typeface="Arial" panose="020B0604020202020204" pitchFamily="34" charset="0"/>
              <a:buChar char="•"/>
            </a:pPr>
            <a:r>
              <a:rPr lang="en-GB" sz="1400" dirty="0"/>
              <a:t>All three TPIs said that their clients often accompany the meter readings with a photo, so the TPI can check the serial number and reading are correct and to keep as evidence in case of bill disputes</a:t>
            </a:r>
          </a:p>
        </p:txBody>
      </p:sp>
    </p:spTree>
    <p:extLst>
      <p:ext uri="{BB962C8B-B14F-4D97-AF65-F5344CB8AC3E}">
        <p14:creationId xmlns:p14="http://schemas.microsoft.com/office/powerpoint/2010/main" val="46675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9</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a:t>What we tested</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89600" y="1612136"/>
            <a:ext cx="2473145" cy="3926396"/>
          </a:xfrm>
          <a:prstGeom prst="rect">
            <a:avLst/>
          </a:prstGeom>
        </p:spPr>
        <p:txBody>
          <a:bodyPr wrap="square">
            <a:spAutoFit/>
          </a:bodyPr>
          <a:lstStyle/>
          <a:p>
            <a:pPr>
              <a:lnSpc>
                <a:spcPct val="150000"/>
              </a:lnSpc>
              <a:spcBef>
                <a:spcPts val="600"/>
              </a:spcBef>
              <a:spcAft>
                <a:spcPts val="1000"/>
              </a:spcAft>
            </a:pPr>
            <a:r>
              <a:rPr lang="en-GB" sz="1400" dirty="0"/>
              <a:t>A journey that allowed a TPI to select a customer and then a site. Some sites had multiple meters per site. The system would then show all the information about that site and the meters it contained. The TPI would only have to enter the meter reading, and had the option to attach a photo with the meter reading. </a:t>
            </a:r>
          </a:p>
        </p:txBody>
      </p:sp>
      <p:pic>
        <p:nvPicPr>
          <p:cNvPr id="6" name="Picture 5" descr="Graphical user interface, application, Teams&#10;&#10;Description automatically generated">
            <a:extLst>
              <a:ext uri="{FF2B5EF4-FFF2-40B4-BE49-F238E27FC236}">
                <a16:creationId xmlns:a16="http://schemas.microsoft.com/office/drawing/2014/main" id="{256D71D1-2D80-9448-A619-DD0735ADE427}"/>
              </a:ext>
            </a:extLst>
          </p:cNvPr>
          <p:cNvPicPr>
            <a:picLocks noChangeAspect="1"/>
          </p:cNvPicPr>
          <p:nvPr/>
        </p:nvPicPr>
        <p:blipFill>
          <a:blip r:embed="rId3"/>
          <a:stretch>
            <a:fillRect/>
          </a:stretch>
        </p:blipFill>
        <p:spPr>
          <a:xfrm>
            <a:off x="9860147" y="1612136"/>
            <a:ext cx="1945781" cy="4468657"/>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240353B1-8A98-7D47-8955-A70DB21CDE5A}"/>
              </a:ext>
            </a:extLst>
          </p:cNvPr>
          <p:cNvPicPr>
            <a:picLocks noChangeAspect="1"/>
          </p:cNvPicPr>
          <p:nvPr/>
        </p:nvPicPr>
        <p:blipFill>
          <a:blip r:embed="rId4"/>
          <a:stretch>
            <a:fillRect/>
          </a:stretch>
        </p:blipFill>
        <p:spPr>
          <a:xfrm>
            <a:off x="7778949" y="1600214"/>
            <a:ext cx="1952803" cy="4230213"/>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C9DF15BF-F477-FB4D-8DDD-07E014275365}"/>
              </a:ext>
            </a:extLst>
          </p:cNvPr>
          <p:cNvPicPr>
            <a:picLocks noChangeAspect="1"/>
          </p:cNvPicPr>
          <p:nvPr/>
        </p:nvPicPr>
        <p:blipFill>
          <a:blip r:embed="rId5"/>
          <a:stretch>
            <a:fillRect/>
          </a:stretch>
        </p:blipFill>
        <p:spPr>
          <a:xfrm>
            <a:off x="3615431" y="1589887"/>
            <a:ext cx="1965011" cy="4116180"/>
          </a:xfrm>
          <a:prstGeom prst="rect">
            <a:avLst/>
          </a:prstGeom>
        </p:spPr>
      </p:pic>
      <p:pic>
        <p:nvPicPr>
          <p:cNvPr id="17" name="Picture 16" descr="Graphical user interface, application, Teams&#10;&#10;Description automatically generated">
            <a:extLst>
              <a:ext uri="{FF2B5EF4-FFF2-40B4-BE49-F238E27FC236}">
                <a16:creationId xmlns:a16="http://schemas.microsoft.com/office/drawing/2014/main" id="{A9FBAA14-2B3F-0A44-9A40-79ACF2188641}"/>
              </a:ext>
            </a:extLst>
          </p:cNvPr>
          <p:cNvPicPr>
            <a:picLocks noChangeAspect="1"/>
          </p:cNvPicPr>
          <p:nvPr/>
        </p:nvPicPr>
        <p:blipFill>
          <a:blip r:embed="rId6"/>
          <a:stretch>
            <a:fillRect/>
          </a:stretch>
        </p:blipFill>
        <p:spPr>
          <a:xfrm>
            <a:off x="5702733" y="1594512"/>
            <a:ext cx="1947821" cy="4498904"/>
          </a:xfrm>
          <a:prstGeom prst="rect">
            <a:avLst/>
          </a:prstGeom>
        </p:spPr>
      </p:pic>
    </p:spTree>
    <p:extLst>
      <p:ext uri="{BB962C8B-B14F-4D97-AF65-F5344CB8AC3E}">
        <p14:creationId xmlns:p14="http://schemas.microsoft.com/office/powerpoint/2010/main" val="81731125"/>
      </p:ext>
    </p:extLst>
  </p:cSld>
  <p:clrMapOvr>
    <a:masterClrMapping/>
  </p:clrMapOvr>
</p:sld>
</file>

<file path=ppt/theme/theme1.xml><?xml version="1.0" encoding="utf-8"?>
<a:theme xmlns:a="http://schemas.openxmlformats.org/drawingml/2006/main" name="Sopra Steria Group">
  <a:themeElements>
    <a:clrScheme name="Personnalisé 93">
      <a:dk1>
        <a:srgbClr val="4A4A4A"/>
      </a:dk1>
      <a:lt1>
        <a:srgbClr val="FFFFFF"/>
      </a:lt1>
      <a:dk2>
        <a:srgbClr val="CF022B"/>
      </a:dk2>
      <a:lt2>
        <a:srgbClr val="F07D00"/>
      </a:lt2>
      <a:accent1>
        <a:srgbClr val="CF022B"/>
      </a:accent1>
      <a:accent2>
        <a:srgbClr val="F07D00"/>
      </a:accent2>
      <a:accent3>
        <a:srgbClr val="8C1D82"/>
      </a:accent3>
      <a:accent4>
        <a:srgbClr val="007AC2"/>
      </a:accent4>
      <a:accent5>
        <a:srgbClr val="00A188"/>
      </a:accent5>
      <a:accent6>
        <a:srgbClr val="4A4A4A"/>
      </a:accent6>
      <a:hlink>
        <a:srgbClr val="1A0DAB"/>
      </a:hlink>
      <a:folHlink>
        <a:srgbClr val="660099"/>
      </a:folHlink>
    </a:clrScheme>
    <a:fontScheme name="Sopra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dirty="0" smtClean="0"/>
        </a:defPPr>
      </a:lstStyle>
    </a:txDef>
  </a:objectDefaults>
  <a:extraClrSchemeLst/>
  <a:extLst>
    <a:ext uri="{05A4C25C-085E-4340-85A3-A5531E510DB2}">
      <thm15:themeFamily xmlns:thm15="http://schemas.microsoft.com/office/thememl/2012/main" name="Présentation1" id="{9B543443-4290-4854-976E-507712F5B374}" vid="{750D86A1-B2E6-4098-AB42-BBB452B828AA}"/>
    </a:ext>
  </a:extLst>
</a:theme>
</file>

<file path=ppt/theme/theme2.xml><?xml version="1.0" encoding="utf-8"?>
<a:theme xmlns:a="http://schemas.openxmlformats.org/drawingml/2006/main" name="Thème Office">
  <a:themeElements>
    <a:clrScheme name="Sopra Steria">
      <a:dk1>
        <a:srgbClr val="4A4A4A"/>
      </a:dk1>
      <a:lt1>
        <a:srgbClr val="FFFFFF"/>
      </a:lt1>
      <a:dk2>
        <a:srgbClr val="CF022B"/>
      </a:dk2>
      <a:lt2>
        <a:srgbClr val="F07D00"/>
      </a:lt2>
      <a:accent1>
        <a:srgbClr val="007AC2"/>
      </a:accent1>
      <a:accent2>
        <a:srgbClr val="32ABD0"/>
      </a:accent2>
      <a:accent3>
        <a:srgbClr val="00A188"/>
      </a:accent3>
      <a:accent4>
        <a:srgbClr val="95C11F"/>
      </a:accent4>
      <a:accent5>
        <a:srgbClr val="8C1D82"/>
      </a:accent5>
      <a:accent6>
        <a:srgbClr val="EA5599"/>
      </a:accent6>
      <a:hlink>
        <a:srgbClr val="A8A8A7"/>
      </a:hlink>
      <a:folHlink>
        <a:srgbClr val="EDEDED"/>
      </a:folHlink>
    </a:clrScheme>
    <a:fontScheme name="Sopra 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opra Steria">
      <a:dk1>
        <a:srgbClr val="4A4A4A"/>
      </a:dk1>
      <a:lt1>
        <a:srgbClr val="FFFFFF"/>
      </a:lt1>
      <a:dk2>
        <a:srgbClr val="CF022B"/>
      </a:dk2>
      <a:lt2>
        <a:srgbClr val="F07D00"/>
      </a:lt2>
      <a:accent1>
        <a:srgbClr val="007AC2"/>
      </a:accent1>
      <a:accent2>
        <a:srgbClr val="32ABD0"/>
      </a:accent2>
      <a:accent3>
        <a:srgbClr val="00A188"/>
      </a:accent3>
      <a:accent4>
        <a:srgbClr val="95C11F"/>
      </a:accent4>
      <a:accent5>
        <a:srgbClr val="8C1D82"/>
      </a:accent5>
      <a:accent6>
        <a:srgbClr val="EA5599"/>
      </a:accent6>
      <a:hlink>
        <a:srgbClr val="A8A8A7"/>
      </a:hlink>
      <a:folHlink>
        <a:srgbClr val="EDEDED"/>
      </a:folHlink>
    </a:clrScheme>
    <a:fontScheme name="Sopra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a08e73-feb4-4b50-88e7-a170b2d7008e">
      <UserInfo>
        <DisplayName>PINNER Karol</DisplayName>
        <AccountId>6869</AccountId>
        <AccountType/>
      </UserInfo>
      <UserInfo>
        <DisplayName>KHAN Imran</DisplayName>
        <AccountId>6892</AccountId>
        <AccountType/>
      </UserInfo>
      <UserInfo>
        <DisplayName>MURSELL Lynne</DisplayName>
        <AccountId>9542</AccountId>
        <AccountType/>
      </UserInfo>
      <UserInfo>
        <DisplayName>TALATI Zankar</DisplayName>
        <AccountId>6673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D2A5C3C2FC944BB6782AEDAFD13383" ma:contentTypeVersion="10" ma:contentTypeDescription="Create a new document." ma:contentTypeScope="" ma:versionID="aec143d9053b3f6200ff0ab894fd9b70">
  <xsd:schema xmlns:xsd="http://www.w3.org/2001/XMLSchema" xmlns:xs="http://www.w3.org/2001/XMLSchema" xmlns:p="http://schemas.microsoft.com/office/2006/metadata/properties" xmlns:ns2="dd0b1142-4951-47e6-87cf-4c89208c6461" xmlns:ns3="fda08e73-feb4-4b50-88e7-a170b2d7008e" targetNamespace="http://schemas.microsoft.com/office/2006/metadata/properties" ma:root="true" ma:fieldsID="be56c285c0152017d7eb7f0f4989fb7a" ns2:_="" ns3:_="">
    <xsd:import namespace="dd0b1142-4951-47e6-87cf-4c89208c6461"/>
    <xsd:import namespace="fda08e73-feb4-4b50-88e7-a170b2d7008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b1142-4951-47e6-87cf-4c89208c64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a08e73-feb4-4b50-88e7-a170b2d700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3CDE10-8C2E-4455-8DFD-39DE870FAAA8}">
  <ds:schemaRefs>
    <ds:schemaRef ds:uri="http://purl.org/dc/terms/"/>
    <ds:schemaRef ds:uri="http://schemas.openxmlformats.org/package/2006/metadata/core-properties"/>
    <ds:schemaRef ds:uri="http://purl.org/dc/elements/1.1/"/>
    <ds:schemaRef ds:uri="http://purl.org/dc/dcmitype/"/>
    <ds:schemaRef ds:uri="fda08e73-feb4-4b50-88e7-a170b2d7008e"/>
    <ds:schemaRef ds:uri="http://schemas.microsoft.com/office/2006/documentManagement/types"/>
    <ds:schemaRef ds:uri="dd0b1142-4951-47e6-87cf-4c89208c646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72BA675-A16A-4084-BCEF-3D37880C5980}">
  <ds:schemaRefs>
    <ds:schemaRef ds:uri="http://schemas.microsoft.com/sharepoint/v3/contenttype/forms"/>
  </ds:schemaRefs>
</ds:datastoreItem>
</file>

<file path=customXml/itemProps3.xml><?xml version="1.0" encoding="utf-8"?>
<ds:datastoreItem xmlns:ds="http://schemas.openxmlformats.org/officeDocument/2006/customXml" ds:itemID="{BED60227-E9F0-4032-8BC7-9672FBB8B3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0b1142-4951-47e6-87cf-4c89208c6461"/>
    <ds:schemaRef ds:uri="fda08e73-feb4-4b50-88e7-a170b2d700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011019_SOPRASTERIA_ModèlePowerPoint_EN_16-9 (1)</Template>
  <TotalTime>4777</TotalTime>
  <Words>1651</Words>
  <Application>Microsoft Macintosh PowerPoint</Application>
  <PresentationFormat>Widescreen</PresentationFormat>
  <Paragraphs>182</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Tahoma</vt:lpstr>
      <vt:lpstr>Sopra Steria Group</vt:lpstr>
      <vt:lpstr>PowerPoint Presentation</vt:lpstr>
      <vt:lpstr>Contents</vt:lpstr>
      <vt:lpstr>01</vt:lpstr>
      <vt:lpstr>Objectives of the research</vt:lpstr>
      <vt:lpstr>Who we spoke to</vt:lpstr>
      <vt:lpstr>Structure of the sessions</vt:lpstr>
      <vt:lpstr>02</vt:lpstr>
      <vt:lpstr>How they currently gather and submit meter readings</vt:lpstr>
      <vt:lpstr>What we tested</vt:lpstr>
      <vt:lpstr>Finding a meter</vt:lpstr>
      <vt:lpstr>Finding a meter</vt:lpstr>
      <vt:lpstr>Photo uploads</vt:lpstr>
      <vt:lpstr>Photo recognition (OCR)</vt:lpstr>
      <vt:lpstr>Submitting meter reads</vt:lpstr>
      <vt:lpstr>Submitting meter reads – smart meter</vt:lpstr>
      <vt:lpstr>03</vt:lpstr>
      <vt:lpstr>What we tested</vt:lpstr>
      <vt:lpstr>How they felt about the idea</vt:lpstr>
      <vt:lpstr>Thank You </vt:lpstr>
    </vt:vector>
  </TitlesOfParts>
  <Company>SopraSteria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with a colour gradient [Tahoma Bold 40 pt]</dc:title>
  <dc:creator>JONES Chris</dc:creator>
  <cp:lastModifiedBy>Microsoft Office User</cp:lastModifiedBy>
  <cp:revision>77</cp:revision>
  <cp:lastPrinted>2019-06-20T07:36:54Z</cp:lastPrinted>
  <dcterms:created xsi:type="dcterms:W3CDTF">2020-06-09T09:18:16Z</dcterms:created>
  <dcterms:modified xsi:type="dcterms:W3CDTF">2020-12-15T13:35:22Z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0x010100B7D2A5C3C2FC944BB6782AEDAFD13383</vt:lpwstr>
  </property>
</Properties>
</file>